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4" r:id="rId7"/>
    <p:sldId id="262" r:id="rId8"/>
    <p:sldId id="265" r:id="rId9"/>
    <p:sldId id="267" r:id="rId10"/>
    <p:sldId id="266" r:id="rId11"/>
    <p:sldId id="263" r:id="rId12"/>
    <p:sldId id="268"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2314"/>
    <a:srgbClr val="9AE73D"/>
    <a:srgbClr val="702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706" autoAdjust="0"/>
  </p:normalViewPr>
  <p:slideViewPr>
    <p:cSldViewPr>
      <p:cViewPr>
        <p:scale>
          <a:sx n="103" d="100"/>
          <a:sy n="103" d="100"/>
        </p:scale>
        <p:origin x="-1544"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工作表1!$B$1</c:f>
              <c:strCache>
                <c:ptCount val="1"/>
                <c:pt idx="0">
                  <c:v>列1</c:v>
                </c:pt>
              </c:strCache>
            </c:strRef>
          </c:tx>
          <c:cat>
            <c:strRef>
              <c:f>工作表1!$A$2:$A$5</c:f>
              <c:strCache>
                <c:ptCount val="4"/>
                <c:pt idx="0">
                  <c:v>501(c)(3)</c:v>
                </c:pt>
                <c:pt idx="1">
                  <c:v>501(c)(4)</c:v>
                </c:pt>
                <c:pt idx="2">
                  <c:v>501©</c:v>
                </c:pt>
                <c:pt idx="3">
                  <c:v>ALL OTHERS</c:v>
                </c:pt>
              </c:strCache>
            </c:strRef>
          </c:cat>
          <c:val>
            <c:numRef>
              <c:f>工作表1!$B$2:$B$5</c:f>
              <c:numCache>
                <c:formatCode>0.00%</c:formatCode>
                <c:ptCount val="4"/>
                <c:pt idx="0" formatCode="0%">
                  <c:v>0.7</c:v>
                </c:pt>
                <c:pt idx="1">
                  <c:v>0.077</c:v>
                </c:pt>
                <c:pt idx="2" formatCode="0%">
                  <c:v>0.05</c:v>
                </c:pt>
                <c:pt idx="3">
                  <c:v>0.173</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a:solidFill>
                  <a:srgbClr val="BB2314"/>
                </a:solidFill>
              </a:defRPr>
            </a:pPr>
            <a:endParaRPr lang="zh-CN"/>
          </a:p>
        </c:txPr>
      </c:legendEntry>
      <c:layout/>
      <c:overlay val="0"/>
    </c:legend>
    <c:plotVisOnly val="1"/>
    <c:dispBlanksAs val="gap"/>
    <c:showDLblsOverMax val="0"/>
  </c:chart>
  <c:txPr>
    <a:bodyPr/>
    <a:lstStyle/>
    <a:p>
      <a:pPr>
        <a:defRPr sz="1800"/>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275765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130632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47501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15225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192584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40047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73347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111834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390501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6022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070594-C552-4374-AD83-923BA7AF334B}" type="datetimeFigureOut">
              <a:rPr lang="es-ES" smtClean="0"/>
              <a:t>11/19/14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694AAB-610B-4725-BC96-783D417AD47B}" type="slidenum">
              <a:rPr lang="es-ES" smtClean="0"/>
              <a:t>‹#›</a:t>
            </a:fld>
            <a:endParaRPr lang="es-ES"/>
          </a:p>
        </p:txBody>
      </p:sp>
    </p:spTree>
    <p:extLst>
      <p:ext uri="{BB962C8B-B14F-4D97-AF65-F5344CB8AC3E}">
        <p14:creationId xmlns:p14="http://schemas.microsoft.com/office/powerpoint/2010/main" val="39647739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70594-C552-4374-AD83-923BA7AF334B}" type="datetimeFigureOut">
              <a:rPr lang="es-ES" smtClean="0"/>
              <a:t>11/19/14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94AAB-610B-4725-BC96-783D417AD47B}" type="slidenum">
              <a:rPr lang="es-ES" smtClean="0"/>
              <a:t>‹#›</a:t>
            </a:fld>
            <a:endParaRPr lang="es-ES"/>
          </a:p>
        </p:txBody>
      </p:sp>
    </p:spTree>
    <p:extLst>
      <p:ext uri="{BB962C8B-B14F-4D97-AF65-F5344CB8AC3E}">
        <p14:creationId xmlns:p14="http://schemas.microsoft.com/office/powerpoint/2010/main" val="129425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2.xm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912" y="1188509"/>
            <a:ext cx="5094248" cy="648072"/>
          </a:xfrm>
        </p:spPr>
        <p:txBody>
          <a:bodyPr>
            <a:noAutofit/>
          </a:bodyPr>
          <a:lstStyle/>
          <a:p>
            <a:pPr algn="l"/>
            <a:r>
              <a:rPr lang="es-HN" sz="4800" b="1" dirty="0" smtClean="0">
                <a:solidFill>
                  <a:schemeClr val="tx1">
                    <a:lumMod val="65000"/>
                    <a:lumOff val="35000"/>
                  </a:schemeClr>
                </a:solidFill>
              </a:rPr>
              <a:t>Arts Management</a:t>
            </a:r>
            <a:endParaRPr lang="es-ES" sz="4800" dirty="0">
              <a:solidFill>
                <a:schemeClr val="tx1">
                  <a:lumMod val="65000"/>
                  <a:lumOff val="35000"/>
                </a:schemeClr>
              </a:solidFill>
            </a:endParaRPr>
          </a:p>
        </p:txBody>
      </p:sp>
      <p:sp>
        <p:nvSpPr>
          <p:cNvPr id="10" name="9 CuadroTexto"/>
          <p:cNvSpPr txBox="1"/>
          <p:nvPr/>
        </p:nvSpPr>
        <p:spPr>
          <a:xfrm>
            <a:off x="3779912" y="2492896"/>
            <a:ext cx="4968552" cy="954107"/>
          </a:xfrm>
          <a:prstGeom prst="rect">
            <a:avLst/>
          </a:prstGeom>
          <a:noFill/>
        </p:spPr>
        <p:txBody>
          <a:bodyPr wrap="square" rtlCol="0">
            <a:spAutoFit/>
          </a:bodyPr>
          <a:lstStyle/>
          <a:p>
            <a:r>
              <a:rPr lang="en-US" sz="1400" b="1" dirty="0" smtClean="0">
                <a:solidFill>
                  <a:schemeClr val="bg1">
                    <a:lumMod val="50000"/>
                  </a:schemeClr>
                </a:solidFill>
              </a:rPr>
              <a:t>Arts Managers--</a:t>
            </a:r>
            <a:r>
              <a:rPr lang="en-US" altLang="zh-CN" sz="1400" dirty="0" smtClean="0">
                <a:solidFill>
                  <a:srgbClr val="7F7F7F"/>
                </a:solidFill>
              </a:rPr>
              <a:t>those </a:t>
            </a:r>
            <a:r>
              <a:rPr lang="en-US" altLang="zh-CN" sz="1400" dirty="0">
                <a:solidFill>
                  <a:srgbClr val="7F7F7F"/>
                </a:solidFill>
              </a:rPr>
              <a:t>who would coordinate the </a:t>
            </a:r>
            <a:r>
              <a:rPr lang="en-US" altLang="zh-CN" sz="1400" dirty="0" smtClean="0">
                <a:solidFill>
                  <a:srgbClr val="7F7F7F"/>
                </a:solidFill>
              </a:rPr>
              <a:t>people;</a:t>
            </a:r>
            <a:r>
              <a:rPr lang="en-US" sz="1400" dirty="0" smtClean="0">
                <a:solidFill>
                  <a:srgbClr val="7F7F7F"/>
                </a:solidFill>
              </a:rPr>
              <a:t> </a:t>
            </a:r>
            <a:r>
              <a:rPr lang="en-US" altLang="zh-CN" sz="1400" dirty="0">
                <a:solidFill>
                  <a:srgbClr val="7F7F7F"/>
                </a:solidFill>
              </a:rPr>
              <a:t>engage the </a:t>
            </a:r>
            <a:r>
              <a:rPr lang="en-US" altLang="zh-CN" sz="1400" dirty="0" smtClean="0">
                <a:solidFill>
                  <a:srgbClr val="7F7F7F"/>
                </a:solidFill>
              </a:rPr>
              <a:t>community; </a:t>
            </a:r>
            <a:r>
              <a:rPr lang="en-US" altLang="zh-CN" sz="1400" dirty="0">
                <a:solidFill>
                  <a:srgbClr val="7F7F7F"/>
                </a:solidFill>
              </a:rPr>
              <a:t>develop and sustain the </a:t>
            </a:r>
            <a:r>
              <a:rPr lang="en-US" altLang="zh-CN" sz="1400" dirty="0" smtClean="0">
                <a:solidFill>
                  <a:srgbClr val="7F7F7F"/>
                </a:solidFill>
              </a:rPr>
              <a:t>audiences; </a:t>
            </a:r>
            <a:r>
              <a:rPr lang="en-US" altLang="zh-CN" sz="1400" dirty="0">
                <a:solidFill>
                  <a:srgbClr val="7F7F7F"/>
                </a:solidFill>
              </a:rPr>
              <a:t>influence the </a:t>
            </a:r>
            <a:r>
              <a:rPr lang="en-US" altLang="zh-CN" sz="1400" dirty="0" smtClean="0">
                <a:solidFill>
                  <a:srgbClr val="7F7F7F"/>
                </a:solidFill>
              </a:rPr>
              <a:t>politics; </a:t>
            </a:r>
            <a:r>
              <a:rPr lang="en-US" altLang="zh-CN" sz="1400" dirty="0">
                <a:solidFill>
                  <a:srgbClr val="7F7F7F"/>
                </a:solidFill>
              </a:rPr>
              <a:t>foster the </a:t>
            </a:r>
            <a:r>
              <a:rPr lang="en-US" altLang="zh-CN" sz="1400" dirty="0" smtClean="0">
                <a:solidFill>
                  <a:srgbClr val="7F7F7F"/>
                </a:solidFill>
              </a:rPr>
              <a:t>development; </a:t>
            </a:r>
            <a:r>
              <a:rPr lang="en-US" altLang="zh-CN" sz="1400" dirty="0">
                <a:solidFill>
                  <a:srgbClr val="7F7F7F"/>
                </a:solidFill>
              </a:rPr>
              <a:t>track the </a:t>
            </a:r>
            <a:r>
              <a:rPr lang="en-US" altLang="zh-CN" sz="1400" dirty="0" smtClean="0">
                <a:solidFill>
                  <a:srgbClr val="7F7F7F"/>
                </a:solidFill>
              </a:rPr>
              <a:t>finances; </a:t>
            </a:r>
            <a:r>
              <a:rPr lang="en-US" altLang="zh-CN" sz="1400" dirty="0">
                <a:solidFill>
                  <a:srgbClr val="7F7F7F"/>
                </a:solidFill>
              </a:rPr>
              <a:t>plan artistic </a:t>
            </a:r>
            <a:r>
              <a:rPr lang="en-US" altLang="zh-CN" sz="1400" dirty="0" smtClean="0">
                <a:solidFill>
                  <a:srgbClr val="7F7F7F"/>
                </a:solidFill>
              </a:rPr>
              <a:t>programming</a:t>
            </a:r>
            <a:endParaRPr lang="es-ES" sz="1400" dirty="0">
              <a:solidFill>
                <a:srgbClr val="7F7F7F"/>
              </a:solidFill>
            </a:endParaRPr>
          </a:p>
        </p:txBody>
      </p:sp>
      <p:grpSp>
        <p:nvGrpSpPr>
          <p:cNvPr id="17" name="16 Grupo"/>
          <p:cNvGrpSpPr/>
          <p:nvPr/>
        </p:nvGrpSpPr>
        <p:grpSpPr>
          <a:xfrm>
            <a:off x="3871700" y="3356992"/>
            <a:ext cx="1812075" cy="486633"/>
            <a:chOff x="3871700" y="3356992"/>
            <a:chExt cx="1812075" cy="486633"/>
          </a:xfrm>
        </p:grpSpPr>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700" y="3423452"/>
              <a:ext cx="288032" cy="288032"/>
            </a:xfrm>
            <a:prstGeom prst="rect">
              <a:avLst/>
            </a:prstGeom>
          </p:spPr>
        </p:pic>
        <p:sp>
          <p:nvSpPr>
            <p:cNvPr id="18" name="2 Subtítulo">
              <a:hlinkClick r:id="rId4" action="ppaction://hlinksldjump"/>
            </p:cNvPr>
            <p:cNvSpPr txBox="1">
              <a:spLocks/>
            </p:cNvSpPr>
            <p:nvPr/>
          </p:nvSpPr>
          <p:spPr>
            <a:xfrm>
              <a:off x="4171607" y="3356992"/>
              <a:ext cx="1512168" cy="486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HN" sz="2000" b="1" dirty="0" smtClean="0">
                  <a:solidFill>
                    <a:schemeClr val="tx1">
                      <a:lumMod val="65000"/>
                      <a:lumOff val="35000"/>
                    </a:schemeClr>
                  </a:solidFill>
                </a:rPr>
                <a:t>Lu Zhang</a:t>
              </a:r>
              <a:endParaRPr lang="es-ES" sz="2000" dirty="0">
                <a:solidFill>
                  <a:schemeClr val="tx1">
                    <a:lumMod val="65000"/>
                    <a:lumOff val="35000"/>
                  </a:schemeClr>
                </a:solidFill>
              </a:endParaRPr>
            </a:p>
          </p:txBody>
        </p:sp>
      </p:grpSp>
      <p:sp>
        <p:nvSpPr>
          <p:cNvPr id="19" name="2 Subtítulo"/>
          <p:cNvSpPr txBox="1">
            <a:spLocks/>
          </p:cNvSpPr>
          <p:nvPr/>
        </p:nvSpPr>
        <p:spPr>
          <a:xfrm>
            <a:off x="3818012" y="1889539"/>
            <a:ext cx="5094248" cy="3240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1800" b="1" dirty="0" smtClean="0">
                <a:solidFill>
                  <a:schemeClr val="tx1">
                    <a:lumMod val="65000"/>
                    <a:lumOff val="35000"/>
                  </a:schemeClr>
                </a:solidFill>
              </a:rPr>
              <a:t>A NEW GENERATION OF ARTS MANAGERS</a:t>
            </a:r>
            <a:endParaRPr lang="es-ES" sz="1800" dirty="0">
              <a:solidFill>
                <a:srgbClr val="C00000"/>
              </a:solidFill>
            </a:endParaRPr>
          </a:p>
        </p:txBody>
      </p:sp>
      <p:sp>
        <p:nvSpPr>
          <p:cNvPr id="20" name="2 Subtítulo"/>
          <p:cNvSpPr txBox="1">
            <a:spLocks/>
          </p:cNvSpPr>
          <p:nvPr/>
        </p:nvSpPr>
        <p:spPr>
          <a:xfrm>
            <a:off x="3818012" y="2114275"/>
            <a:ext cx="4698711" cy="3240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1800" b="1" dirty="0" smtClean="0">
                <a:solidFill>
                  <a:schemeClr val="tx1">
                    <a:lumMod val="65000"/>
                    <a:lumOff val="35000"/>
                  </a:schemeClr>
                </a:solidFill>
              </a:rPr>
              <a:t>THE </a:t>
            </a:r>
            <a:r>
              <a:rPr lang="es-HN" sz="1800" b="1" dirty="0" smtClean="0">
                <a:solidFill>
                  <a:srgbClr val="C00000"/>
                </a:solidFill>
              </a:rPr>
              <a:t>VISUAL</a:t>
            </a:r>
            <a:r>
              <a:rPr lang="es-HN" sz="1800" b="1" dirty="0" smtClean="0">
                <a:solidFill>
                  <a:schemeClr val="tx1">
                    <a:lumMod val="65000"/>
                    <a:lumOff val="35000"/>
                  </a:schemeClr>
                </a:solidFill>
              </a:rPr>
              <a:t> AND </a:t>
            </a:r>
            <a:r>
              <a:rPr lang="es-HN" sz="1800" b="1" dirty="0" smtClean="0">
                <a:solidFill>
                  <a:srgbClr val="C00000"/>
                </a:solidFill>
              </a:rPr>
              <a:t>PERFORMING ARTS</a:t>
            </a:r>
            <a:endParaRPr lang="es-ES" sz="1800" dirty="0">
              <a:solidFill>
                <a:srgbClr val="C00000"/>
              </a:solidFill>
            </a:endParaRPr>
          </a:p>
        </p:txBody>
      </p:sp>
      <p:grpSp>
        <p:nvGrpSpPr>
          <p:cNvPr id="15" name="14 Grupo"/>
          <p:cNvGrpSpPr/>
          <p:nvPr/>
        </p:nvGrpSpPr>
        <p:grpSpPr>
          <a:xfrm>
            <a:off x="3321737" y="5085184"/>
            <a:ext cx="2520280" cy="877163"/>
            <a:chOff x="3321737" y="5085184"/>
            <a:chExt cx="2520280" cy="877163"/>
          </a:xfrm>
        </p:grpSpPr>
        <p:sp>
          <p:nvSpPr>
            <p:cNvPr id="6" name="5 CuadroTexto"/>
            <p:cNvSpPr txBox="1"/>
            <p:nvPr/>
          </p:nvSpPr>
          <p:spPr>
            <a:xfrm>
              <a:off x="3923928" y="5085184"/>
              <a:ext cx="1696537" cy="461665"/>
            </a:xfrm>
            <a:prstGeom prst="rect">
              <a:avLst/>
            </a:prstGeom>
            <a:noFill/>
          </p:spPr>
          <p:txBody>
            <a:bodyPr wrap="square" rtlCol="0">
              <a:spAutoFit/>
            </a:bodyPr>
            <a:lstStyle/>
            <a:p>
              <a:r>
                <a:rPr lang="es-HN" sz="2400" b="1" dirty="0" smtClean="0">
                  <a:solidFill>
                    <a:schemeClr val="bg1"/>
                  </a:solidFill>
                  <a:effectLst>
                    <a:outerShdw blurRad="50800" dist="38100" dir="16200000" rotWithShape="0">
                      <a:prstClr val="black">
                        <a:alpha val="40000"/>
                      </a:prstClr>
                    </a:outerShdw>
                  </a:effectLst>
                </a:rPr>
                <a:t>Work</a:t>
              </a:r>
              <a:endParaRPr lang="es-ES" sz="2400" b="1" dirty="0">
                <a:solidFill>
                  <a:schemeClr val="bg1"/>
                </a:solidFill>
                <a:effectLst>
                  <a:outerShdw blurRad="50800" dist="38100" dir="16200000" rotWithShape="0">
                    <a:prstClr val="black">
                      <a:alpha val="40000"/>
                    </a:prstClr>
                  </a:outerShdw>
                </a:effectLst>
              </a:endParaRPr>
            </a:p>
          </p:txBody>
        </p:sp>
        <p:sp>
          <p:nvSpPr>
            <p:cNvPr id="7" name="6 CuadroTexto"/>
            <p:cNvSpPr txBox="1"/>
            <p:nvPr/>
          </p:nvSpPr>
          <p:spPr>
            <a:xfrm>
              <a:off x="3321737" y="5546849"/>
              <a:ext cx="2520280" cy="415498"/>
            </a:xfrm>
            <a:prstGeom prst="rect">
              <a:avLst/>
            </a:prstGeom>
            <a:noFill/>
          </p:spPr>
          <p:txBody>
            <a:bodyPr wrap="square" rtlCol="0">
              <a:spAutoFit/>
            </a:bodyPr>
            <a:lstStyle/>
            <a:p>
              <a:r>
                <a:rPr lang="en-US" sz="1050" dirty="0" smtClean="0">
                  <a:solidFill>
                    <a:schemeClr val="bg1"/>
                  </a:solidFill>
                </a:rPr>
                <a:t>The Most Influential Books in Arts Management Area</a:t>
              </a:r>
              <a:endParaRPr lang="es-ES" sz="1050" dirty="0">
                <a:solidFill>
                  <a:schemeClr val="bg1"/>
                </a:solidFill>
              </a:endParaRPr>
            </a:p>
          </p:txBody>
        </p:sp>
      </p:grpSp>
      <p:grpSp>
        <p:nvGrpSpPr>
          <p:cNvPr id="13" name="12 Grupo"/>
          <p:cNvGrpSpPr/>
          <p:nvPr/>
        </p:nvGrpSpPr>
        <p:grpSpPr>
          <a:xfrm>
            <a:off x="225393" y="5085184"/>
            <a:ext cx="2520280" cy="877163"/>
            <a:chOff x="225393" y="5085184"/>
            <a:chExt cx="2520280" cy="877163"/>
          </a:xfrm>
        </p:grpSpPr>
        <p:sp>
          <p:nvSpPr>
            <p:cNvPr id="4" name="3 CuadroTexto"/>
            <p:cNvSpPr txBox="1"/>
            <p:nvPr/>
          </p:nvSpPr>
          <p:spPr>
            <a:xfrm>
              <a:off x="827584" y="5085184"/>
              <a:ext cx="1800200" cy="461665"/>
            </a:xfrm>
            <a:prstGeom prst="rect">
              <a:avLst/>
            </a:prstGeom>
            <a:noFill/>
          </p:spPr>
          <p:txBody>
            <a:bodyPr wrap="square" rtlCol="0">
              <a:spAutoFit/>
            </a:bodyPr>
            <a:lstStyle/>
            <a:p>
              <a:r>
                <a:rPr lang="es-HN" sz="2400" b="1" dirty="0" smtClean="0">
                  <a:solidFill>
                    <a:schemeClr val="bg1"/>
                  </a:solidFill>
                  <a:effectLst>
                    <a:outerShdw blurRad="50800" dist="38100" dir="16200000" rotWithShape="0">
                      <a:prstClr val="black">
                        <a:alpha val="40000"/>
                      </a:prstClr>
                    </a:outerShdw>
                  </a:effectLst>
                </a:rPr>
                <a:t>Scholar</a:t>
              </a:r>
              <a:endParaRPr lang="es-ES" sz="2400" b="1" dirty="0">
                <a:solidFill>
                  <a:schemeClr val="bg1"/>
                </a:solidFill>
                <a:effectLst>
                  <a:outerShdw blurRad="50800" dist="38100" dir="16200000" rotWithShape="0">
                    <a:prstClr val="black">
                      <a:alpha val="40000"/>
                    </a:prstClr>
                  </a:outerShdw>
                </a:effectLst>
              </a:endParaRPr>
            </a:p>
          </p:txBody>
        </p:sp>
        <p:sp>
          <p:nvSpPr>
            <p:cNvPr id="5" name="4 CuadroTexto"/>
            <p:cNvSpPr txBox="1"/>
            <p:nvPr/>
          </p:nvSpPr>
          <p:spPr>
            <a:xfrm>
              <a:off x="225393" y="5546849"/>
              <a:ext cx="2520280" cy="415498"/>
            </a:xfrm>
            <a:prstGeom prst="rect">
              <a:avLst/>
            </a:prstGeom>
            <a:noFill/>
          </p:spPr>
          <p:txBody>
            <a:bodyPr wrap="square" rtlCol="0">
              <a:spAutoFit/>
            </a:bodyPr>
            <a:lstStyle/>
            <a:p>
              <a:r>
                <a:rPr lang="en-US" sz="1050" dirty="0" smtClean="0">
                  <a:solidFill>
                    <a:schemeClr val="bg1"/>
                  </a:solidFill>
                </a:rPr>
                <a:t>The Most Influential  Scholars/Professionals in Arts Management Area   </a:t>
              </a:r>
              <a:endParaRPr lang="es-ES" sz="1050" dirty="0">
                <a:solidFill>
                  <a:schemeClr val="bg1"/>
                </a:solidFill>
              </a:endParaRPr>
            </a:p>
          </p:txBody>
        </p:sp>
      </p:grpSp>
      <p:grpSp>
        <p:nvGrpSpPr>
          <p:cNvPr id="16" name="15 Grupo"/>
          <p:cNvGrpSpPr/>
          <p:nvPr/>
        </p:nvGrpSpPr>
        <p:grpSpPr>
          <a:xfrm>
            <a:off x="6346073" y="5085184"/>
            <a:ext cx="2520280" cy="877163"/>
            <a:chOff x="6346073" y="5085184"/>
            <a:chExt cx="2520280" cy="877163"/>
          </a:xfrm>
        </p:grpSpPr>
        <p:sp>
          <p:nvSpPr>
            <p:cNvPr id="8" name="7 CuadroTexto"/>
            <p:cNvSpPr txBox="1"/>
            <p:nvPr/>
          </p:nvSpPr>
          <p:spPr>
            <a:xfrm>
              <a:off x="6876256" y="5085184"/>
              <a:ext cx="1800200" cy="461665"/>
            </a:xfrm>
            <a:prstGeom prst="rect">
              <a:avLst/>
            </a:prstGeom>
            <a:noFill/>
          </p:spPr>
          <p:txBody>
            <a:bodyPr wrap="square" rtlCol="0">
              <a:spAutoFit/>
            </a:bodyPr>
            <a:lstStyle/>
            <a:p>
              <a:r>
                <a:rPr lang="es-HN" sz="2400" b="1" dirty="0" smtClean="0">
                  <a:solidFill>
                    <a:schemeClr val="bg1"/>
                  </a:solidFill>
                  <a:effectLst>
                    <a:outerShdw blurRad="50800" dist="38100" dir="16200000" rotWithShape="0">
                      <a:prstClr val="black">
                        <a:alpha val="40000"/>
                      </a:prstClr>
                    </a:outerShdw>
                  </a:effectLst>
                </a:rPr>
                <a:t>Association</a:t>
              </a:r>
              <a:endParaRPr lang="es-ES" sz="2400" b="1" dirty="0">
                <a:solidFill>
                  <a:schemeClr val="bg1"/>
                </a:solidFill>
                <a:effectLst>
                  <a:outerShdw blurRad="50800" dist="38100" dir="16200000" rotWithShape="0">
                    <a:prstClr val="black">
                      <a:alpha val="40000"/>
                    </a:prstClr>
                  </a:outerShdw>
                </a:effectLst>
              </a:endParaRPr>
            </a:p>
          </p:txBody>
        </p:sp>
        <p:sp>
          <p:nvSpPr>
            <p:cNvPr id="9" name="8 CuadroTexto"/>
            <p:cNvSpPr txBox="1"/>
            <p:nvPr/>
          </p:nvSpPr>
          <p:spPr>
            <a:xfrm>
              <a:off x="6346073" y="5546849"/>
              <a:ext cx="2520280" cy="415498"/>
            </a:xfrm>
            <a:prstGeom prst="rect">
              <a:avLst/>
            </a:prstGeom>
            <a:noFill/>
          </p:spPr>
          <p:txBody>
            <a:bodyPr wrap="square" rtlCol="0">
              <a:spAutoFit/>
            </a:bodyPr>
            <a:lstStyle/>
            <a:p>
              <a:r>
                <a:rPr lang="en-US" sz="1050" dirty="0" smtClean="0">
                  <a:solidFill>
                    <a:schemeClr val="bg1"/>
                  </a:solidFill>
                </a:rPr>
                <a:t>The Most Famous associations in Arts Management Area</a:t>
              </a:r>
              <a:endParaRPr lang="es-ES" sz="1050" dirty="0">
                <a:solidFill>
                  <a:schemeClr val="bg1"/>
                </a:solidFill>
              </a:endParaRPr>
            </a:p>
          </p:txBody>
        </p:sp>
      </p:grpSp>
      <p:pic>
        <p:nvPicPr>
          <p:cNvPr id="21" name="图片 20" descr="屏幕快照 2014-11-18 13.0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880" y="1340768"/>
            <a:ext cx="3018049" cy="2396108"/>
          </a:xfrm>
          <a:prstGeom prst="rect">
            <a:avLst/>
          </a:prstGeom>
        </p:spPr>
      </p:pic>
      <p:sp>
        <p:nvSpPr>
          <p:cNvPr id="28" name="1 Título"/>
          <p:cNvSpPr txBox="1">
            <a:spLocks/>
          </p:cNvSpPr>
          <p:nvPr/>
        </p:nvSpPr>
        <p:spPr>
          <a:xfrm>
            <a:off x="-36512" y="6453336"/>
            <a:ext cx="1656184"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smtClean="0">
                <a:solidFill>
                  <a:schemeClr val="bg1"/>
                </a:solidFill>
              </a:rPr>
              <a:t>November 19</a:t>
            </a:r>
            <a:r>
              <a:rPr lang="en-US" sz="1000" baseline="30000" smtClean="0">
                <a:solidFill>
                  <a:schemeClr val="bg1"/>
                </a:solidFill>
              </a:rPr>
              <a:t>th</a:t>
            </a:r>
            <a:r>
              <a:rPr lang="en-US" sz="1000" smtClean="0">
                <a:solidFill>
                  <a:schemeClr val="bg1"/>
                </a:solidFill>
              </a:rPr>
              <a:t>, 2014</a:t>
            </a:r>
            <a:endParaRPr lang="es-ES" sz="900" dirty="0">
              <a:solidFill>
                <a:schemeClr val="bg1"/>
              </a:solidFill>
            </a:endParaRPr>
          </a:p>
        </p:txBody>
      </p:sp>
      <p:sp>
        <p:nvSpPr>
          <p:cNvPr id="29" name="1 Título"/>
          <p:cNvSpPr txBox="1">
            <a:spLocks/>
          </p:cNvSpPr>
          <p:nvPr/>
        </p:nvSpPr>
        <p:spPr>
          <a:xfrm>
            <a:off x="4932040" y="6370835"/>
            <a:ext cx="404695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900" b="1" dirty="0" smtClean="0">
                <a:solidFill>
                  <a:srgbClr val="FFC000"/>
                </a:solidFill>
              </a:rPr>
              <a:t>Lu Zhang</a:t>
            </a:r>
            <a:endParaRPr lang="en-US" sz="900" b="1" dirty="0">
              <a:solidFill>
                <a:srgbClr val="FFC000"/>
              </a:solidFill>
            </a:endParaRPr>
          </a:p>
          <a:p>
            <a:pPr algn="r"/>
            <a:r>
              <a:rPr lang="en-US" sz="900" dirty="0" smtClean="0">
                <a:solidFill>
                  <a:schemeClr val="bg1"/>
                </a:solidFill>
              </a:rPr>
              <a:t>lzhang15@masonlive.gmu.edu</a:t>
            </a:r>
            <a:endParaRPr lang="en-US" sz="900" dirty="0">
              <a:solidFill>
                <a:schemeClr val="bg1"/>
              </a:solidFill>
            </a:endParaRPr>
          </a:p>
        </p:txBody>
      </p:sp>
    </p:spTree>
    <p:extLst>
      <p:ext uri="{BB962C8B-B14F-4D97-AF65-F5344CB8AC3E}">
        <p14:creationId xmlns:p14="http://schemas.microsoft.com/office/powerpoint/2010/main" val="2061259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38889E-6 2.96296E-6 L 0.44098 2.96296E-6 " pathEditMode="relative" ptsTypes="AA">
                                      <p:cBhvr>
                                        <p:cTn id="22" dur="2000" fill="hold"/>
                                        <p:tgtEl>
                                          <p:spTgt spid="21"/>
                                        </p:tgtEl>
                                        <p:attrNameLst>
                                          <p:attrName>ppt_x</p:attrName>
                                          <p:attrName>ppt_y</p:attrName>
                                        </p:attrNameLst>
                                      </p:cBhvr>
                                    </p:animMotion>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13"/>
                                        </p:tgtEl>
                                      </p:cBhvr>
                                    </p:animEffect>
                                    <p:animScale>
                                      <p:cBhvr>
                                        <p:cTn id="26" dur="250" autoRev="1" fill="hold"/>
                                        <p:tgtEl>
                                          <p:spTgt spid="13"/>
                                        </p:tgtEl>
                                      </p:cBhvr>
                                      <p:by x="105000" y="105000"/>
                                    </p:animScale>
                                  </p:childTnLst>
                                </p:cTn>
                              </p:par>
                            </p:childTnLst>
                          </p:cTn>
                        </p:par>
                        <p:par>
                          <p:cTn id="27" fill="hold">
                            <p:stCondLst>
                              <p:cond delay="2500"/>
                            </p:stCondLst>
                            <p:childTnLst>
                              <p:par>
                                <p:cTn id="28" presetID="26" presetClass="emph" presetSubtype="0" fill="hold" nodeType="afterEffect">
                                  <p:stCondLst>
                                    <p:cond delay="0"/>
                                  </p:stCondLst>
                                  <p:childTnLst>
                                    <p:animEffect transition="out" filter="fade">
                                      <p:cBhvr>
                                        <p:cTn id="29" dur="500" tmFilter="0, 0; .2, .5; .8, .5; 1, 0"/>
                                        <p:tgtEl>
                                          <p:spTgt spid="15"/>
                                        </p:tgtEl>
                                      </p:cBhvr>
                                    </p:animEffect>
                                    <p:animScale>
                                      <p:cBhvr>
                                        <p:cTn id="30" dur="250" autoRev="1" fill="hold"/>
                                        <p:tgtEl>
                                          <p:spTgt spid="15"/>
                                        </p:tgtEl>
                                      </p:cBhvr>
                                      <p:by x="105000" y="105000"/>
                                    </p:animScale>
                                  </p:childTnLst>
                                </p:cTn>
                              </p:par>
                            </p:childTnLst>
                          </p:cTn>
                        </p:par>
                        <p:par>
                          <p:cTn id="31" fill="hold">
                            <p:stCondLst>
                              <p:cond delay="3000"/>
                            </p:stCondLst>
                            <p:childTnLst>
                              <p:par>
                                <p:cTn id="32" presetID="26" presetClass="emph" presetSubtype="0" fill="hold" nodeType="afterEffect">
                                  <p:stCondLst>
                                    <p:cond delay="0"/>
                                  </p:stCondLst>
                                  <p:childTnLst>
                                    <p:animEffect transition="out" filter="fade">
                                      <p:cBhvr>
                                        <p:cTn id="33" dur="500" tmFilter="0, 0; .2, .5; .8, .5; 1, 0"/>
                                        <p:tgtEl>
                                          <p:spTgt spid="16"/>
                                        </p:tgtEl>
                                      </p:cBhvr>
                                    </p:animEffect>
                                    <p:animScale>
                                      <p:cBhvr>
                                        <p:cTn id="3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399084" y="260648"/>
            <a:ext cx="61827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a:solidFill>
                  <a:schemeClr val="tx1">
                    <a:lumMod val="75000"/>
                    <a:lumOff val="25000"/>
                  </a:schemeClr>
                </a:solidFill>
              </a:rPr>
              <a:t>CURRENT </a:t>
            </a:r>
            <a:r>
              <a:rPr lang="es-HN" altLang="zh-CN" sz="5400" b="1" dirty="0">
                <a:solidFill>
                  <a:srgbClr val="C00000"/>
                </a:solidFill>
              </a:rPr>
              <a:t>TOPICS</a:t>
            </a:r>
            <a:endParaRPr lang="es-HN" altLang="zh-CN" sz="5400" b="1" dirty="0">
              <a:solidFill>
                <a:srgbClr val="C00000"/>
              </a:solidFill>
            </a:endParaRPr>
          </a:p>
        </p:txBody>
      </p:sp>
      <p:sp>
        <p:nvSpPr>
          <p:cNvPr id="20" name="1 Título"/>
          <p:cNvSpPr txBox="1">
            <a:spLocks/>
          </p:cNvSpPr>
          <p:nvPr/>
        </p:nvSpPr>
        <p:spPr>
          <a:xfrm>
            <a:off x="408368" y="737276"/>
            <a:ext cx="4523672"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endParaRPr lang="es-HN" b="1" dirty="0" smtClean="0">
              <a:solidFill>
                <a:srgbClr val="C00000"/>
              </a:solidFill>
            </a:endParaRPr>
          </a:p>
        </p:txBody>
      </p:sp>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8</a:t>
            </a:r>
            <a:endParaRPr lang="es-ES" b="1" dirty="0"/>
          </a:p>
        </p:txBody>
      </p:sp>
      <p:pic>
        <p:nvPicPr>
          <p:cNvPr id="48"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18" name="17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19" name="18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
        <p:nvSpPr>
          <p:cNvPr id="2" name="矩形 1"/>
          <p:cNvSpPr/>
          <p:nvPr/>
        </p:nvSpPr>
        <p:spPr>
          <a:xfrm>
            <a:off x="467544" y="1556792"/>
            <a:ext cx="4244822" cy="461665"/>
          </a:xfrm>
          <a:prstGeom prst="rect">
            <a:avLst/>
          </a:prstGeom>
        </p:spPr>
        <p:txBody>
          <a:bodyPr wrap="none">
            <a:spAutoFit/>
          </a:bodyPr>
          <a:lstStyle/>
          <a:p>
            <a:r>
              <a:rPr kumimoji="1" lang="en-US" altLang="zh-CN" sz="2400" b="1" dirty="0">
                <a:solidFill>
                  <a:srgbClr val="7F7F7F"/>
                </a:solidFill>
              </a:rPr>
              <a:t>The Nonprofit </a:t>
            </a:r>
            <a:r>
              <a:rPr kumimoji="1" lang="en-US" altLang="zh-CN" sz="2400" b="1" dirty="0" smtClean="0">
                <a:solidFill>
                  <a:srgbClr val="7F7F7F"/>
                </a:solidFill>
              </a:rPr>
              <a:t>Sector in the U.S. </a:t>
            </a:r>
            <a:endParaRPr lang="zh-CN" altLang="en-US" sz="2400" dirty="0"/>
          </a:p>
        </p:txBody>
      </p:sp>
      <p:sp>
        <p:nvSpPr>
          <p:cNvPr id="3" name="右箭头 2"/>
          <p:cNvSpPr/>
          <p:nvPr/>
        </p:nvSpPr>
        <p:spPr>
          <a:xfrm rot="3141631">
            <a:off x="3743939" y="2763034"/>
            <a:ext cx="1800200" cy="794179"/>
          </a:xfrm>
          <a:prstGeom prst="rightArrow">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4499992" y="4365104"/>
            <a:ext cx="3958385" cy="461665"/>
          </a:xfrm>
          <a:prstGeom prst="rect">
            <a:avLst/>
          </a:prstGeom>
        </p:spPr>
        <p:txBody>
          <a:bodyPr wrap="none">
            <a:spAutoFit/>
          </a:bodyPr>
          <a:lstStyle/>
          <a:p>
            <a:r>
              <a:rPr kumimoji="1" lang="en-US" altLang="zh-CN" sz="2400" b="1" dirty="0">
                <a:solidFill>
                  <a:srgbClr val="7F7F7F"/>
                </a:solidFill>
              </a:rPr>
              <a:t>The Nonprofit </a:t>
            </a:r>
            <a:r>
              <a:rPr kumimoji="1" lang="en-US" altLang="zh-CN" sz="2400" b="1" dirty="0" smtClean="0">
                <a:solidFill>
                  <a:srgbClr val="7F7F7F"/>
                </a:solidFill>
              </a:rPr>
              <a:t>Sector in China</a:t>
            </a:r>
            <a:endParaRPr lang="zh-CN" altLang="en-US" sz="2400" dirty="0"/>
          </a:p>
        </p:txBody>
      </p:sp>
      <p:sp>
        <p:nvSpPr>
          <p:cNvPr id="22" name="矩形 21"/>
          <p:cNvSpPr/>
          <p:nvPr/>
        </p:nvSpPr>
        <p:spPr>
          <a:xfrm>
            <a:off x="5004048" y="2708920"/>
            <a:ext cx="2368432" cy="461665"/>
          </a:xfrm>
          <a:prstGeom prst="rect">
            <a:avLst/>
          </a:prstGeom>
        </p:spPr>
        <p:txBody>
          <a:bodyPr wrap="none">
            <a:spAutoFit/>
          </a:bodyPr>
          <a:lstStyle/>
          <a:p>
            <a:r>
              <a:rPr kumimoji="1" lang="en-US" altLang="zh-CN" sz="2400" b="1" i="1" dirty="0" smtClean="0"/>
              <a:t>Cross-Nationally</a:t>
            </a:r>
            <a:endParaRPr lang="zh-CN" altLang="en-US" sz="2400" i="1" dirty="0"/>
          </a:p>
        </p:txBody>
      </p:sp>
      <p:sp>
        <p:nvSpPr>
          <p:cNvPr id="23" name="矩形 22"/>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Tree>
    <p:extLst>
      <p:ext uri="{BB962C8B-B14F-4D97-AF65-F5344CB8AC3E}">
        <p14:creationId xmlns:p14="http://schemas.microsoft.com/office/powerpoint/2010/main" val="298441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399084" y="466006"/>
            <a:ext cx="5109020"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a:solidFill>
                  <a:schemeClr val="tx1">
                    <a:lumMod val="75000"/>
                    <a:lumOff val="25000"/>
                  </a:schemeClr>
                </a:solidFill>
              </a:rPr>
              <a:t>CURRENT </a:t>
            </a:r>
            <a:r>
              <a:rPr lang="es-HN" altLang="zh-CN" sz="5400" b="1" dirty="0">
                <a:solidFill>
                  <a:srgbClr val="C00000"/>
                </a:solidFill>
              </a:rPr>
              <a:t>TOPICS</a:t>
            </a:r>
            <a:endParaRPr lang="es-HN" altLang="zh-CN" sz="5400" b="1" dirty="0">
              <a:solidFill>
                <a:srgbClr val="C00000"/>
              </a:solidFill>
            </a:endParaRPr>
          </a:p>
        </p:txBody>
      </p:sp>
      <p:sp>
        <p:nvSpPr>
          <p:cNvPr id="20" name="1 Título"/>
          <p:cNvSpPr txBox="1">
            <a:spLocks/>
          </p:cNvSpPr>
          <p:nvPr/>
        </p:nvSpPr>
        <p:spPr>
          <a:xfrm>
            <a:off x="414586" y="860357"/>
            <a:ext cx="4523672"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endParaRPr lang="es-HN" sz="4000" b="1" dirty="0" smtClean="0">
              <a:solidFill>
                <a:srgbClr val="C00000"/>
              </a:solidFill>
            </a:endParaRPr>
          </a:p>
        </p:txBody>
      </p:sp>
      <p:sp>
        <p:nvSpPr>
          <p:cNvPr id="49" name="2 Marcador de contenido"/>
          <p:cNvSpPr txBox="1">
            <a:spLocks/>
          </p:cNvSpPr>
          <p:nvPr/>
        </p:nvSpPr>
        <p:spPr>
          <a:xfrm>
            <a:off x="477069" y="1980084"/>
            <a:ext cx="3554872" cy="1512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defRPr/>
            </a:pPr>
            <a:endParaRPr lang="es-ES" sz="1200" dirty="0">
              <a:solidFill>
                <a:schemeClr val="tx1">
                  <a:lumMod val="50000"/>
                  <a:lumOff val="50000"/>
                </a:schemeClr>
              </a:solidFill>
            </a:endParaRPr>
          </a:p>
        </p:txBody>
      </p:sp>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sz="1200" b="1" dirty="0" smtClean="0"/>
              <a:t>10</a:t>
            </a:r>
          </a:p>
        </p:txBody>
      </p:sp>
      <p:pic>
        <p:nvPicPr>
          <p:cNvPr id="51"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28" name="27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29" name="28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
        <p:nvSpPr>
          <p:cNvPr id="30" name="矩形 29"/>
          <p:cNvSpPr/>
          <p:nvPr/>
        </p:nvSpPr>
        <p:spPr>
          <a:xfrm>
            <a:off x="683568" y="1772816"/>
            <a:ext cx="3392989" cy="369332"/>
          </a:xfrm>
          <a:prstGeom prst="rect">
            <a:avLst/>
          </a:prstGeom>
        </p:spPr>
        <p:txBody>
          <a:bodyPr wrap="none">
            <a:spAutoFit/>
          </a:bodyPr>
          <a:lstStyle/>
          <a:p>
            <a:pPr lvl="0"/>
            <a:r>
              <a:rPr lang="en-US" altLang="zh-CN" b="1" dirty="0"/>
              <a:t>D</a:t>
            </a:r>
            <a:r>
              <a:rPr lang="en-US" altLang="zh-CN" b="1" dirty="0" smtClean="0"/>
              <a:t>efinition </a:t>
            </a:r>
            <a:r>
              <a:rPr lang="en-US" altLang="zh-CN" b="1" dirty="0"/>
              <a:t>of the </a:t>
            </a:r>
            <a:r>
              <a:rPr lang="en-US" altLang="zh-CN" b="1" dirty="0" smtClean="0"/>
              <a:t>Nonprofit Sector</a:t>
            </a:r>
            <a:endParaRPr lang="en-US" altLang="zh-CN" dirty="0"/>
          </a:p>
        </p:txBody>
      </p:sp>
      <p:sp>
        <p:nvSpPr>
          <p:cNvPr id="6" name="矩形 5"/>
          <p:cNvSpPr/>
          <p:nvPr/>
        </p:nvSpPr>
        <p:spPr>
          <a:xfrm>
            <a:off x="827584" y="3429000"/>
            <a:ext cx="6444208" cy="1200328"/>
          </a:xfrm>
          <a:prstGeom prst="rect">
            <a:avLst/>
          </a:prstGeom>
        </p:spPr>
        <p:txBody>
          <a:bodyPr wrap="square">
            <a:spAutoFit/>
          </a:bodyPr>
          <a:lstStyle/>
          <a:p>
            <a:r>
              <a:rPr lang="en-US" altLang="zh-CN" sz="2400" b="1" dirty="0" smtClean="0"/>
              <a:t>MY TOPIC: </a:t>
            </a:r>
          </a:p>
          <a:p>
            <a:r>
              <a:rPr lang="en-US" altLang="zh-CN" sz="2400" b="1" dirty="0" smtClean="0"/>
              <a:t>The </a:t>
            </a:r>
            <a:r>
              <a:rPr lang="en-US" altLang="zh-CN" sz="2400" b="1" dirty="0"/>
              <a:t>nonprofit sector in China: A discussion of contextual characteristics and challenges</a:t>
            </a:r>
            <a:r>
              <a:rPr lang="en-US" altLang="zh-CN" sz="2400" b="1" dirty="0"/>
              <a:t> </a:t>
            </a:r>
            <a:endParaRPr lang="zh-CN" altLang="en-US" sz="2400" b="1" dirty="0"/>
          </a:p>
        </p:txBody>
      </p:sp>
      <p:sp>
        <p:nvSpPr>
          <p:cNvPr id="8" name="矩形 7"/>
          <p:cNvSpPr/>
          <p:nvPr/>
        </p:nvSpPr>
        <p:spPr>
          <a:xfrm>
            <a:off x="3059832" y="2348880"/>
            <a:ext cx="4572000" cy="646331"/>
          </a:xfrm>
          <a:prstGeom prst="rect">
            <a:avLst/>
          </a:prstGeom>
        </p:spPr>
        <p:txBody>
          <a:bodyPr>
            <a:spAutoFit/>
          </a:bodyPr>
          <a:lstStyle/>
          <a:p>
            <a:r>
              <a:rPr lang="en-US" altLang="zh-CN" dirty="0"/>
              <a:t>the Johns Hopkins Comparative Nonprofit Sector Project (JHCNSP)</a:t>
            </a:r>
            <a:r>
              <a:rPr lang="en-US" altLang="zh-CN" dirty="0"/>
              <a:t> </a:t>
            </a:r>
            <a:endParaRPr lang="zh-CN" altLang="en-US" dirty="0"/>
          </a:p>
        </p:txBody>
      </p:sp>
      <p:sp>
        <p:nvSpPr>
          <p:cNvPr id="9" name="右箭头 8"/>
          <p:cNvSpPr/>
          <p:nvPr/>
        </p:nvSpPr>
        <p:spPr>
          <a:xfrm rot="12258611">
            <a:off x="4006426" y="2143395"/>
            <a:ext cx="432048" cy="1440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Tree>
    <p:extLst>
      <p:ext uri="{BB962C8B-B14F-4D97-AF65-F5344CB8AC3E}">
        <p14:creationId xmlns:p14="http://schemas.microsoft.com/office/powerpoint/2010/main" val="297718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21 CuadroTexto"/>
          <p:cNvSpPr txBox="1"/>
          <p:nvPr/>
        </p:nvSpPr>
        <p:spPr>
          <a:xfrm>
            <a:off x="2431747" y="2132856"/>
            <a:ext cx="3235982" cy="830997"/>
          </a:xfrm>
          <a:prstGeom prst="rect">
            <a:avLst/>
          </a:prstGeom>
          <a:noFill/>
        </p:spPr>
        <p:txBody>
          <a:bodyPr wrap="none" rtlCol="0">
            <a:spAutoFit/>
          </a:bodyPr>
          <a:lstStyle/>
          <a:p>
            <a:r>
              <a:rPr lang="es-HN" sz="4800" dirty="0" smtClean="0">
                <a:solidFill>
                  <a:schemeClr val="tx1">
                    <a:lumMod val="75000"/>
                    <a:lumOff val="25000"/>
                  </a:schemeClr>
                </a:solidFill>
              </a:rPr>
              <a:t>Thank </a:t>
            </a:r>
            <a:r>
              <a:rPr lang="es-HN" sz="4800" b="1" dirty="0" smtClean="0">
                <a:solidFill>
                  <a:srgbClr val="C00000"/>
                </a:solidFill>
              </a:rPr>
              <a:t>you…</a:t>
            </a:r>
            <a:endParaRPr lang="es-ES" sz="4800" b="1" dirty="0">
              <a:solidFill>
                <a:srgbClr val="C00000"/>
              </a:solidFill>
            </a:endParaRPr>
          </a:p>
        </p:txBody>
      </p:sp>
      <p:grpSp>
        <p:nvGrpSpPr>
          <p:cNvPr id="18" name="14 Grupo"/>
          <p:cNvGrpSpPr/>
          <p:nvPr/>
        </p:nvGrpSpPr>
        <p:grpSpPr>
          <a:xfrm>
            <a:off x="3321737" y="5085184"/>
            <a:ext cx="2520280" cy="877163"/>
            <a:chOff x="3321737" y="5085184"/>
            <a:chExt cx="2520280" cy="877163"/>
          </a:xfrm>
        </p:grpSpPr>
        <p:sp>
          <p:nvSpPr>
            <p:cNvPr id="19" name="5 CuadroTexto"/>
            <p:cNvSpPr txBox="1"/>
            <p:nvPr/>
          </p:nvSpPr>
          <p:spPr>
            <a:xfrm>
              <a:off x="3923928" y="5085184"/>
              <a:ext cx="1696537" cy="461665"/>
            </a:xfrm>
            <a:prstGeom prst="rect">
              <a:avLst/>
            </a:prstGeom>
            <a:noFill/>
          </p:spPr>
          <p:txBody>
            <a:bodyPr wrap="square" rtlCol="0">
              <a:spAutoFit/>
            </a:bodyPr>
            <a:lstStyle/>
            <a:p>
              <a:r>
                <a:rPr lang="es-HN" sz="2400" b="1" dirty="0" smtClean="0">
                  <a:solidFill>
                    <a:schemeClr val="bg1"/>
                  </a:solidFill>
                  <a:effectLst>
                    <a:outerShdw blurRad="50800" dist="38100" dir="16200000" rotWithShape="0">
                      <a:prstClr val="black">
                        <a:alpha val="40000"/>
                      </a:prstClr>
                    </a:outerShdw>
                  </a:effectLst>
                </a:rPr>
                <a:t>Work</a:t>
              </a:r>
              <a:endParaRPr lang="es-ES" sz="2400" b="1" dirty="0">
                <a:solidFill>
                  <a:schemeClr val="bg1"/>
                </a:solidFill>
                <a:effectLst>
                  <a:outerShdw blurRad="50800" dist="38100" dir="16200000" rotWithShape="0">
                    <a:prstClr val="black">
                      <a:alpha val="40000"/>
                    </a:prstClr>
                  </a:outerShdw>
                </a:effectLst>
              </a:endParaRPr>
            </a:p>
          </p:txBody>
        </p:sp>
        <p:sp>
          <p:nvSpPr>
            <p:cNvPr id="20" name="6 CuadroTexto"/>
            <p:cNvSpPr txBox="1"/>
            <p:nvPr/>
          </p:nvSpPr>
          <p:spPr>
            <a:xfrm>
              <a:off x="3321737" y="5546849"/>
              <a:ext cx="2520280" cy="415498"/>
            </a:xfrm>
            <a:prstGeom prst="rect">
              <a:avLst/>
            </a:prstGeom>
            <a:noFill/>
          </p:spPr>
          <p:txBody>
            <a:bodyPr wrap="square" rtlCol="0">
              <a:spAutoFit/>
            </a:bodyPr>
            <a:lstStyle/>
            <a:p>
              <a:r>
                <a:rPr lang="en-US" sz="1050" dirty="0" smtClean="0">
                  <a:solidFill>
                    <a:schemeClr val="bg1"/>
                  </a:solidFill>
                </a:rPr>
                <a:t>The Most Influential Books in Arts Management Area</a:t>
              </a:r>
              <a:endParaRPr lang="es-ES" sz="1050" dirty="0">
                <a:solidFill>
                  <a:schemeClr val="bg1"/>
                </a:solidFill>
              </a:endParaRPr>
            </a:p>
          </p:txBody>
        </p:sp>
      </p:grpSp>
      <p:grpSp>
        <p:nvGrpSpPr>
          <p:cNvPr id="21" name="12 Grupo"/>
          <p:cNvGrpSpPr/>
          <p:nvPr/>
        </p:nvGrpSpPr>
        <p:grpSpPr>
          <a:xfrm>
            <a:off x="225393" y="5085184"/>
            <a:ext cx="2520280" cy="877163"/>
            <a:chOff x="225393" y="5085184"/>
            <a:chExt cx="2520280" cy="877163"/>
          </a:xfrm>
        </p:grpSpPr>
        <p:sp>
          <p:nvSpPr>
            <p:cNvPr id="23" name="3 CuadroTexto"/>
            <p:cNvSpPr txBox="1"/>
            <p:nvPr/>
          </p:nvSpPr>
          <p:spPr>
            <a:xfrm>
              <a:off x="827584" y="5085184"/>
              <a:ext cx="1800200" cy="461665"/>
            </a:xfrm>
            <a:prstGeom prst="rect">
              <a:avLst/>
            </a:prstGeom>
            <a:noFill/>
          </p:spPr>
          <p:txBody>
            <a:bodyPr wrap="square" rtlCol="0">
              <a:spAutoFit/>
            </a:bodyPr>
            <a:lstStyle/>
            <a:p>
              <a:r>
                <a:rPr lang="es-HN" sz="2400" b="1" dirty="0" smtClean="0">
                  <a:solidFill>
                    <a:schemeClr val="bg1"/>
                  </a:solidFill>
                  <a:effectLst>
                    <a:outerShdw blurRad="50800" dist="38100" dir="16200000" rotWithShape="0">
                      <a:prstClr val="black">
                        <a:alpha val="40000"/>
                      </a:prstClr>
                    </a:outerShdw>
                  </a:effectLst>
                </a:rPr>
                <a:t>Scholar</a:t>
              </a:r>
              <a:endParaRPr lang="es-ES" sz="2400" b="1" dirty="0">
                <a:solidFill>
                  <a:schemeClr val="bg1"/>
                </a:solidFill>
                <a:effectLst>
                  <a:outerShdw blurRad="50800" dist="38100" dir="16200000" rotWithShape="0">
                    <a:prstClr val="black">
                      <a:alpha val="40000"/>
                    </a:prstClr>
                  </a:outerShdw>
                </a:effectLst>
              </a:endParaRPr>
            </a:p>
          </p:txBody>
        </p:sp>
        <p:sp>
          <p:nvSpPr>
            <p:cNvPr id="24" name="4 CuadroTexto"/>
            <p:cNvSpPr txBox="1"/>
            <p:nvPr/>
          </p:nvSpPr>
          <p:spPr>
            <a:xfrm>
              <a:off x="225393" y="5546849"/>
              <a:ext cx="2520280" cy="415498"/>
            </a:xfrm>
            <a:prstGeom prst="rect">
              <a:avLst/>
            </a:prstGeom>
            <a:noFill/>
          </p:spPr>
          <p:txBody>
            <a:bodyPr wrap="square" rtlCol="0">
              <a:spAutoFit/>
            </a:bodyPr>
            <a:lstStyle/>
            <a:p>
              <a:r>
                <a:rPr lang="en-US" sz="1050" dirty="0" smtClean="0">
                  <a:solidFill>
                    <a:schemeClr val="bg1"/>
                  </a:solidFill>
                </a:rPr>
                <a:t>The Most Influential  Scholars/Professionals in Arts Management Area   </a:t>
              </a:r>
              <a:endParaRPr lang="es-ES" sz="1050" dirty="0">
                <a:solidFill>
                  <a:schemeClr val="bg1"/>
                </a:solidFill>
              </a:endParaRPr>
            </a:p>
          </p:txBody>
        </p:sp>
      </p:grpSp>
      <p:grpSp>
        <p:nvGrpSpPr>
          <p:cNvPr id="25" name="15 Grupo"/>
          <p:cNvGrpSpPr/>
          <p:nvPr/>
        </p:nvGrpSpPr>
        <p:grpSpPr>
          <a:xfrm>
            <a:off x="6346073" y="5085184"/>
            <a:ext cx="2520280" cy="877163"/>
            <a:chOff x="6346073" y="5085184"/>
            <a:chExt cx="2520280" cy="877163"/>
          </a:xfrm>
        </p:grpSpPr>
        <p:sp>
          <p:nvSpPr>
            <p:cNvPr id="26" name="7 CuadroTexto"/>
            <p:cNvSpPr txBox="1"/>
            <p:nvPr/>
          </p:nvSpPr>
          <p:spPr>
            <a:xfrm>
              <a:off x="6876256" y="5085184"/>
              <a:ext cx="1800200" cy="461665"/>
            </a:xfrm>
            <a:prstGeom prst="rect">
              <a:avLst/>
            </a:prstGeom>
            <a:noFill/>
          </p:spPr>
          <p:txBody>
            <a:bodyPr wrap="square" rtlCol="0">
              <a:spAutoFit/>
            </a:bodyPr>
            <a:lstStyle/>
            <a:p>
              <a:r>
                <a:rPr lang="es-HN" sz="2400" b="1" dirty="0" smtClean="0">
                  <a:solidFill>
                    <a:schemeClr val="bg1"/>
                  </a:solidFill>
                  <a:effectLst>
                    <a:outerShdw blurRad="50800" dist="38100" dir="16200000" rotWithShape="0">
                      <a:prstClr val="black">
                        <a:alpha val="40000"/>
                      </a:prstClr>
                    </a:outerShdw>
                  </a:effectLst>
                </a:rPr>
                <a:t>Association</a:t>
              </a:r>
              <a:endParaRPr lang="es-ES" sz="2400" b="1" dirty="0">
                <a:solidFill>
                  <a:schemeClr val="bg1"/>
                </a:solidFill>
                <a:effectLst>
                  <a:outerShdw blurRad="50800" dist="38100" dir="16200000" rotWithShape="0">
                    <a:prstClr val="black">
                      <a:alpha val="40000"/>
                    </a:prstClr>
                  </a:outerShdw>
                </a:effectLst>
              </a:endParaRPr>
            </a:p>
          </p:txBody>
        </p:sp>
        <p:sp>
          <p:nvSpPr>
            <p:cNvPr id="27" name="8 CuadroTexto"/>
            <p:cNvSpPr txBox="1"/>
            <p:nvPr/>
          </p:nvSpPr>
          <p:spPr>
            <a:xfrm>
              <a:off x="6346073" y="5546849"/>
              <a:ext cx="2520280" cy="415498"/>
            </a:xfrm>
            <a:prstGeom prst="rect">
              <a:avLst/>
            </a:prstGeom>
            <a:noFill/>
          </p:spPr>
          <p:txBody>
            <a:bodyPr wrap="square" rtlCol="0">
              <a:spAutoFit/>
            </a:bodyPr>
            <a:lstStyle/>
            <a:p>
              <a:r>
                <a:rPr lang="en-US" sz="1050" dirty="0" smtClean="0">
                  <a:solidFill>
                    <a:schemeClr val="bg1"/>
                  </a:solidFill>
                </a:rPr>
                <a:t>The Most Famous associations in Arts Management Area</a:t>
              </a:r>
              <a:endParaRPr lang="es-ES" sz="1050" dirty="0">
                <a:solidFill>
                  <a:schemeClr val="bg1"/>
                </a:solidFill>
              </a:endParaRPr>
            </a:p>
          </p:txBody>
        </p:sp>
      </p:grpSp>
      <p:sp>
        <p:nvSpPr>
          <p:cNvPr id="28" name="1 Título"/>
          <p:cNvSpPr txBox="1">
            <a:spLocks/>
          </p:cNvSpPr>
          <p:nvPr/>
        </p:nvSpPr>
        <p:spPr>
          <a:xfrm>
            <a:off x="-36512" y="6453336"/>
            <a:ext cx="1656184"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000" smtClean="0">
                <a:solidFill>
                  <a:schemeClr val="bg1"/>
                </a:solidFill>
              </a:rPr>
              <a:t>November 19</a:t>
            </a:r>
            <a:r>
              <a:rPr lang="en-US" sz="1000" baseline="30000" smtClean="0">
                <a:solidFill>
                  <a:schemeClr val="bg1"/>
                </a:solidFill>
              </a:rPr>
              <a:t>th</a:t>
            </a:r>
            <a:r>
              <a:rPr lang="en-US" sz="1000" smtClean="0">
                <a:solidFill>
                  <a:schemeClr val="bg1"/>
                </a:solidFill>
              </a:rPr>
              <a:t>, 2014</a:t>
            </a:r>
            <a:endParaRPr lang="es-ES" sz="900" dirty="0">
              <a:solidFill>
                <a:schemeClr val="bg1"/>
              </a:solidFill>
            </a:endParaRPr>
          </a:p>
        </p:txBody>
      </p:sp>
      <p:sp>
        <p:nvSpPr>
          <p:cNvPr id="29" name="1 Título"/>
          <p:cNvSpPr txBox="1">
            <a:spLocks/>
          </p:cNvSpPr>
          <p:nvPr/>
        </p:nvSpPr>
        <p:spPr>
          <a:xfrm>
            <a:off x="4932040" y="6370835"/>
            <a:ext cx="404695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900" b="1" dirty="0" smtClean="0">
                <a:solidFill>
                  <a:srgbClr val="FFC000"/>
                </a:solidFill>
              </a:rPr>
              <a:t>Lu Zhang</a:t>
            </a:r>
            <a:endParaRPr lang="en-US" sz="900" b="1" dirty="0">
              <a:solidFill>
                <a:srgbClr val="FFC000"/>
              </a:solidFill>
            </a:endParaRPr>
          </a:p>
          <a:p>
            <a:pPr algn="r"/>
            <a:r>
              <a:rPr lang="en-US" sz="900" dirty="0" smtClean="0">
                <a:solidFill>
                  <a:schemeClr val="bg1"/>
                </a:solidFill>
              </a:rPr>
              <a:t>lzhang15@masonlive.gmu.edu</a:t>
            </a:r>
            <a:endParaRPr lang="en-US" sz="900" dirty="0">
              <a:solidFill>
                <a:schemeClr val="bg1"/>
              </a:solidFill>
            </a:endParaRPr>
          </a:p>
        </p:txBody>
      </p:sp>
    </p:spTree>
    <p:extLst>
      <p:ext uri="{BB962C8B-B14F-4D97-AF65-F5344CB8AC3E}">
        <p14:creationId xmlns:p14="http://schemas.microsoft.com/office/powerpoint/2010/main" val="1462595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1"/>
                                        </p:tgtEl>
                                      </p:cBhvr>
                                    </p:animEffect>
                                    <p:animScale>
                                      <p:cBhvr>
                                        <p:cTn id="13" dur="250" autoRev="1" fill="hold"/>
                                        <p:tgtEl>
                                          <p:spTgt spid="21"/>
                                        </p:tgtEl>
                                      </p:cBhvr>
                                      <p:by x="105000" y="105000"/>
                                    </p:animScale>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25"/>
                                        </p:tgtEl>
                                      </p:cBhvr>
                                    </p:animEffect>
                                    <p:animScale>
                                      <p:cBhvr>
                                        <p:cTn id="21"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323528" y="764704"/>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930" b="1" dirty="0" smtClean="0">
                <a:solidFill>
                  <a:schemeClr val="tx1">
                    <a:lumMod val="75000"/>
                    <a:lumOff val="25000"/>
                  </a:schemeClr>
                </a:solidFill>
              </a:rPr>
              <a:t>SOMETHING </a:t>
            </a:r>
            <a:r>
              <a:rPr lang="es-HN" sz="5400" b="1" dirty="0">
                <a:solidFill>
                  <a:schemeClr val="tx1">
                    <a:lumMod val="75000"/>
                    <a:lumOff val="25000"/>
                  </a:schemeClr>
                </a:solidFill>
              </a:rPr>
              <a:t>ABOUT </a:t>
            </a:r>
            <a:r>
              <a:rPr lang="es-HN" sz="5400" b="1" dirty="0" smtClean="0">
                <a:solidFill>
                  <a:srgbClr val="C00000"/>
                </a:solidFill>
              </a:rPr>
              <a:t>AMGT</a:t>
            </a:r>
            <a:endParaRPr lang="es-HN" sz="5400" b="1" dirty="0">
              <a:solidFill>
                <a:srgbClr val="C00000"/>
              </a:solidFill>
            </a:endParaRPr>
          </a:p>
        </p:txBody>
      </p:sp>
      <p:grpSp>
        <p:nvGrpSpPr>
          <p:cNvPr id="14" name="13 Grupo"/>
          <p:cNvGrpSpPr/>
          <p:nvPr/>
        </p:nvGrpSpPr>
        <p:grpSpPr>
          <a:xfrm>
            <a:off x="4618071" y="2276872"/>
            <a:ext cx="6887" cy="3017856"/>
            <a:chOff x="4276603" y="1491264"/>
            <a:chExt cx="319" cy="3377896"/>
          </a:xfrm>
        </p:grpSpPr>
        <p:cxnSp>
          <p:nvCxnSpPr>
            <p:cNvPr id="10" name="9 Conector recto"/>
            <p:cNvCxnSpPr/>
            <p:nvPr/>
          </p:nvCxnSpPr>
          <p:spPr>
            <a:xfrm>
              <a:off x="4276603" y="1491264"/>
              <a:ext cx="0" cy="337789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4276922" y="1491264"/>
              <a:ext cx="0" cy="337789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24" name="1 Título"/>
          <p:cNvSpPr txBox="1">
            <a:spLocks/>
          </p:cNvSpPr>
          <p:nvPr/>
        </p:nvSpPr>
        <p:spPr>
          <a:xfrm>
            <a:off x="395536" y="1297785"/>
            <a:ext cx="4520122"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endParaRPr lang="es-HN" sz="1600" b="1" dirty="0" smtClean="0">
              <a:solidFill>
                <a:srgbClr val="FFC000"/>
              </a:solidFill>
            </a:endParaRPr>
          </a:p>
        </p:txBody>
      </p:sp>
      <p:sp>
        <p:nvSpPr>
          <p:cNvPr id="4" name="3 CuadroTexto"/>
          <p:cNvSpPr txBox="1"/>
          <p:nvPr/>
        </p:nvSpPr>
        <p:spPr>
          <a:xfrm>
            <a:off x="467544" y="1844824"/>
            <a:ext cx="8143950" cy="3877985"/>
          </a:xfrm>
          <a:prstGeom prst="rect">
            <a:avLst/>
          </a:prstGeom>
          <a:noFill/>
        </p:spPr>
        <p:txBody>
          <a:bodyPr wrap="square" lIns="0" tIns="0" rIns="0" bIns="0" numCol="2" spcCol="720000" rtlCol="0">
            <a:spAutoFit/>
          </a:bodyPr>
          <a:lstStyle/>
          <a:p>
            <a:pPr>
              <a:spcAft>
                <a:spcPts val="600"/>
              </a:spcAft>
            </a:pPr>
            <a:r>
              <a:rPr lang="en-US" altLang="zh-CN" b="1" dirty="0" smtClean="0">
                <a:solidFill>
                  <a:schemeClr val="bg1">
                    <a:lumMod val="50000"/>
                  </a:schemeClr>
                </a:solidFill>
              </a:rPr>
              <a:t>Arts </a:t>
            </a:r>
            <a:r>
              <a:rPr lang="en-US" altLang="zh-CN" b="1" dirty="0">
                <a:solidFill>
                  <a:schemeClr val="bg1">
                    <a:lumMod val="50000"/>
                  </a:schemeClr>
                </a:solidFill>
              </a:rPr>
              <a:t>Management</a:t>
            </a:r>
            <a:r>
              <a:rPr lang="en-US" altLang="zh-CN" dirty="0">
                <a:solidFill>
                  <a:schemeClr val="bg1">
                    <a:lumMod val="50000"/>
                  </a:schemeClr>
                </a:solidFill>
              </a:rPr>
              <a:t>, different from Arts Administration, focuses on the alignment of many resources required when develop arts organizations: to birth, sustain, and further develop. Arts management helps to prepare candidates that can afford of coordinating with both internal and external alignment for arts organizations, to advance the management of all aspects of the arts, to nurture the artist and audience as well as other art forms. By completing the MA program of study, students get trained with skills in financial and budgetary management, strategic management and entrepreneurship, and public relations. The professional training for arts managers with skills in the private and public arts sectors also responses to the growing need of graduates with applied arts management skills in the fast developing arts market of China</a:t>
            </a:r>
            <a:r>
              <a:rPr lang="en-US" altLang="zh-CN" dirty="0" smtClean="0">
                <a:solidFill>
                  <a:schemeClr val="bg1">
                    <a:lumMod val="50000"/>
                  </a:schemeClr>
                </a:solidFill>
              </a:rPr>
              <a:t>.</a:t>
            </a:r>
            <a:endParaRPr lang="en-US" dirty="0" smtClean="0">
              <a:solidFill>
                <a:schemeClr val="bg1">
                  <a:lumMod val="50000"/>
                </a:schemeClr>
              </a:solidFill>
            </a:endParaRPr>
          </a:p>
        </p:txBody>
      </p:sp>
      <p:sp>
        <p:nvSpPr>
          <p:cNvPr id="26" name="1 Título"/>
          <p:cNvSpPr txBox="1">
            <a:spLocks/>
          </p:cNvSpPr>
          <p:nvPr/>
        </p:nvSpPr>
        <p:spPr>
          <a:xfrm>
            <a:off x="4932040" y="4869160"/>
            <a:ext cx="3168352"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1050" b="1" dirty="0" smtClean="0">
                <a:solidFill>
                  <a:schemeClr val="tx1">
                    <a:lumMod val="75000"/>
                    <a:lumOff val="25000"/>
                  </a:schemeClr>
                </a:solidFill>
                <a:latin typeface="Rockwell" pitchFamily="18" charset="0"/>
              </a:rPr>
              <a:t>For more information please visit website:</a:t>
            </a:r>
            <a:endParaRPr lang="es-HN" sz="1050" b="1" dirty="0" smtClean="0">
              <a:solidFill>
                <a:srgbClr val="FFC000"/>
              </a:solidFill>
              <a:latin typeface="Rockwell" pitchFamily="18" charset="0"/>
            </a:endParaRPr>
          </a:p>
        </p:txBody>
      </p:sp>
      <p:sp>
        <p:nvSpPr>
          <p:cNvPr id="27" name="1 Título"/>
          <p:cNvSpPr txBox="1">
            <a:spLocks/>
          </p:cNvSpPr>
          <p:nvPr/>
        </p:nvSpPr>
        <p:spPr>
          <a:xfrm>
            <a:off x="4932040" y="5157192"/>
            <a:ext cx="381642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1950" b="1" dirty="0" smtClean="0">
                <a:solidFill>
                  <a:srgbClr val="C00000"/>
                </a:solidFill>
                <a:latin typeface="Rockwell" pitchFamily="18" charset="0"/>
              </a:rPr>
              <a:t>artsmanagement</a:t>
            </a:r>
            <a:r>
              <a:rPr lang="es-HN" sz="1950" b="1" dirty="0" smtClean="0">
                <a:solidFill>
                  <a:schemeClr val="tx1">
                    <a:lumMod val="75000"/>
                    <a:lumOff val="25000"/>
                  </a:schemeClr>
                </a:solidFill>
                <a:latin typeface="Rockwell" pitchFamily="18" charset="0"/>
              </a:rPr>
              <a:t>.gmu.com</a:t>
            </a:r>
            <a:endParaRPr lang="es-HN" sz="1950" b="1" dirty="0" smtClean="0">
              <a:solidFill>
                <a:srgbClr val="FFC000"/>
              </a:solidFill>
              <a:latin typeface="Rockwell" pitchFamily="18" charset="0"/>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endParaRPr lang="es-ES" sz="900" dirty="0">
              <a:solidFill>
                <a:srgbClr val="FFC000"/>
              </a:solidFill>
            </a:endParaRPr>
          </a:p>
        </p:txBody>
      </p:sp>
      <p:pic>
        <p:nvPicPr>
          <p:cNvPr id="45" name="44 Image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a:t>1</a:t>
            </a:r>
            <a:endParaRPr lang="es-ES" b="1" dirty="0"/>
          </a:p>
        </p:txBody>
      </p:sp>
      <p:pic>
        <p:nvPicPr>
          <p:cNvPr id="48"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Tree>
    <p:extLst>
      <p:ext uri="{BB962C8B-B14F-4D97-AF65-F5344CB8AC3E}">
        <p14:creationId xmlns:p14="http://schemas.microsoft.com/office/powerpoint/2010/main" val="84351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389559" y="357442"/>
            <a:ext cx="8646937"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3600" b="1" dirty="0" smtClean="0">
                <a:solidFill>
                  <a:schemeClr val="tx1">
                    <a:lumMod val="75000"/>
                    <a:lumOff val="25000"/>
                  </a:schemeClr>
                </a:solidFill>
              </a:rPr>
              <a:t>MEET </a:t>
            </a:r>
            <a:r>
              <a:rPr lang="es-HN" sz="3600" b="1" dirty="0" smtClean="0">
                <a:solidFill>
                  <a:srgbClr val="C00000"/>
                </a:solidFill>
              </a:rPr>
              <a:t>THE SCHOLARS</a:t>
            </a:r>
            <a:r>
              <a:rPr lang="zh-CN" altLang="en-US" sz="3600" b="1" dirty="0" smtClean="0">
                <a:solidFill>
                  <a:srgbClr val="C00000"/>
                </a:solidFill>
              </a:rPr>
              <a:t>／</a:t>
            </a:r>
            <a:r>
              <a:rPr lang="en-US" altLang="zh-CN" sz="3600" b="1" dirty="0" smtClean="0">
                <a:solidFill>
                  <a:srgbClr val="C00000"/>
                </a:solidFill>
              </a:rPr>
              <a:t>PROFESSIONALS</a:t>
            </a:r>
            <a:endParaRPr lang="es-HN" sz="3600" b="1" dirty="0" smtClean="0">
              <a:solidFill>
                <a:srgbClr val="C00000"/>
              </a:solidFill>
            </a:endParaRPr>
          </a:p>
        </p:txBody>
      </p:sp>
      <p:grpSp>
        <p:nvGrpSpPr>
          <p:cNvPr id="2" name="1 Grupo"/>
          <p:cNvGrpSpPr/>
          <p:nvPr/>
        </p:nvGrpSpPr>
        <p:grpSpPr>
          <a:xfrm>
            <a:off x="441065" y="1412776"/>
            <a:ext cx="3437334" cy="1656182"/>
            <a:chOff x="441065" y="830158"/>
            <a:chExt cx="5688789" cy="2465049"/>
          </a:xfrm>
        </p:grpSpPr>
        <p:sp>
          <p:nvSpPr>
            <p:cNvPr id="38" name="2 Marcador de contenido"/>
            <p:cNvSpPr txBox="1">
              <a:spLocks/>
            </p:cNvSpPr>
            <p:nvPr/>
          </p:nvSpPr>
          <p:spPr>
            <a:xfrm>
              <a:off x="441065" y="2812086"/>
              <a:ext cx="2427288" cy="4831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20000"/>
                </a:lnSpc>
                <a:spcAft>
                  <a:spcPts val="0"/>
                </a:spcAft>
                <a:buFont typeface="Arial" pitchFamily="34" charset="0"/>
                <a:buNone/>
                <a:defRPr/>
              </a:pPr>
              <a:endParaRPr lang="en-US" sz="1200" dirty="0" smtClean="0">
                <a:solidFill>
                  <a:srgbClr val="5F5F5F"/>
                </a:solidFill>
              </a:endParaRPr>
            </a:p>
          </p:txBody>
        </p:sp>
        <p:sp>
          <p:nvSpPr>
            <p:cNvPr id="41" name="2 Marcador de contenido"/>
            <p:cNvSpPr txBox="1">
              <a:spLocks/>
            </p:cNvSpPr>
            <p:nvPr/>
          </p:nvSpPr>
          <p:spPr bwMode="auto">
            <a:xfrm>
              <a:off x="3702566" y="830158"/>
              <a:ext cx="24272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ct val="20000"/>
                </a:spcBef>
                <a:buFont typeface="Arial" charset="0"/>
                <a:buNone/>
              </a:pPr>
              <a:r>
                <a:rPr lang="en-US" sz="1400" b="1" dirty="0" smtClean="0">
                  <a:solidFill>
                    <a:schemeClr val="tx1">
                      <a:lumMod val="75000"/>
                      <a:lumOff val="25000"/>
                    </a:schemeClr>
                  </a:solidFill>
                  <a:latin typeface="+mj-lt"/>
                </a:rPr>
                <a:t>Peter F. </a:t>
              </a:r>
              <a:r>
                <a:rPr lang="en-US" sz="1400" b="1" dirty="0" err="1" smtClean="0">
                  <a:solidFill>
                    <a:schemeClr val="tx1">
                      <a:lumMod val="75000"/>
                      <a:lumOff val="25000"/>
                    </a:schemeClr>
                  </a:solidFill>
                  <a:latin typeface="+mj-lt"/>
                </a:rPr>
                <a:t>Drucker</a:t>
              </a:r>
              <a:r>
                <a:rPr lang="en-US" altLang="zh-CN" sz="1400" dirty="0" smtClean="0"/>
                <a:t> </a:t>
              </a:r>
              <a:endParaRPr lang="es-ES" sz="1400" b="1" dirty="0">
                <a:solidFill>
                  <a:schemeClr val="tx1">
                    <a:lumMod val="75000"/>
                    <a:lumOff val="25000"/>
                  </a:schemeClr>
                </a:solidFill>
                <a:latin typeface="+mj-lt"/>
              </a:endParaRPr>
            </a:p>
          </p:txBody>
        </p:sp>
      </p:grpSp>
      <p:sp>
        <p:nvSpPr>
          <p:cNvPr id="68" name="67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a:t>2</a:t>
            </a:r>
            <a:endParaRPr lang="es-ES" b="1" dirty="0"/>
          </a:p>
        </p:txBody>
      </p:sp>
      <p:pic>
        <p:nvPicPr>
          <p:cNvPr id="69"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70"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6876256" y="1412776"/>
            <a:ext cx="5379616" cy="1432666"/>
            <a:chOff x="411597" y="827962"/>
            <a:chExt cx="5379616" cy="2467245"/>
          </a:xfrm>
        </p:grpSpPr>
        <p:sp>
          <p:nvSpPr>
            <p:cNvPr id="29" name="2 Marcador de contenido"/>
            <p:cNvSpPr txBox="1">
              <a:spLocks/>
            </p:cNvSpPr>
            <p:nvPr/>
          </p:nvSpPr>
          <p:spPr>
            <a:xfrm>
              <a:off x="3363925" y="2812086"/>
              <a:ext cx="2427288" cy="48312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20000"/>
                </a:lnSpc>
                <a:spcAft>
                  <a:spcPts val="0"/>
                </a:spcAft>
                <a:buFont typeface="Arial" pitchFamily="34" charset="0"/>
                <a:buNone/>
                <a:defRPr/>
              </a:pPr>
              <a:endParaRPr lang="en-US" sz="1200" dirty="0" smtClean="0">
                <a:solidFill>
                  <a:srgbClr val="5F5F5F"/>
                </a:solidFill>
              </a:endParaRPr>
            </a:p>
          </p:txBody>
        </p:sp>
        <p:sp>
          <p:nvSpPr>
            <p:cNvPr id="30" name="2 Marcador de contenido"/>
            <p:cNvSpPr txBox="1">
              <a:spLocks/>
            </p:cNvSpPr>
            <p:nvPr/>
          </p:nvSpPr>
          <p:spPr bwMode="auto">
            <a:xfrm>
              <a:off x="411597" y="827962"/>
              <a:ext cx="24272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ct val="20000"/>
                </a:spcBef>
                <a:buFont typeface="Arial" charset="0"/>
                <a:buNone/>
              </a:pPr>
              <a:r>
                <a:rPr lang="en-US" sz="1400" b="1" dirty="0" err="1" smtClean="0">
                  <a:solidFill>
                    <a:schemeClr val="tx1">
                      <a:lumMod val="75000"/>
                      <a:lumOff val="25000"/>
                    </a:schemeClr>
                  </a:solidFill>
                  <a:latin typeface="+mj-lt"/>
                </a:rPr>
                <a:t>Tobie</a:t>
              </a:r>
              <a:r>
                <a:rPr lang="en-US" sz="1400" b="1" dirty="0" smtClean="0">
                  <a:solidFill>
                    <a:schemeClr val="tx1">
                      <a:lumMod val="75000"/>
                      <a:lumOff val="25000"/>
                    </a:schemeClr>
                  </a:solidFill>
                  <a:latin typeface="+mj-lt"/>
                </a:rPr>
                <a:t> S. Stein</a:t>
              </a:r>
              <a:endParaRPr lang="es-ES" sz="1400" b="1" dirty="0">
                <a:solidFill>
                  <a:schemeClr val="tx1">
                    <a:lumMod val="75000"/>
                    <a:lumOff val="25000"/>
                  </a:schemeClr>
                </a:solidFill>
                <a:latin typeface="+mj-lt"/>
              </a:endParaRPr>
            </a:p>
          </p:txBody>
        </p:sp>
      </p:grpSp>
      <p:grpSp>
        <p:nvGrpSpPr>
          <p:cNvPr id="4" name="3 Grupo"/>
          <p:cNvGrpSpPr/>
          <p:nvPr/>
        </p:nvGrpSpPr>
        <p:grpSpPr>
          <a:xfrm>
            <a:off x="4860032" y="3789040"/>
            <a:ext cx="1851224" cy="277809"/>
            <a:chOff x="6321176" y="2605711"/>
            <a:chExt cx="2427288" cy="689496"/>
          </a:xfrm>
        </p:grpSpPr>
        <p:sp>
          <p:nvSpPr>
            <p:cNvPr id="31" name="2 Marcador de contenido"/>
            <p:cNvSpPr txBox="1">
              <a:spLocks/>
            </p:cNvSpPr>
            <p:nvPr/>
          </p:nvSpPr>
          <p:spPr>
            <a:xfrm>
              <a:off x="6321176" y="2812086"/>
              <a:ext cx="2427288" cy="483121"/>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20000"/>
                </a:lnSpc>
                <a:spcAft>
                  <a:spcPts val="0"/>
                </a:spcAft>
                <a:buFont typeface="Arial" pitchFamily="34" charset="0"/>
                <a:buNone/>
                <a:defRPr/>
              </a:pPr>
              <a:endParaRPr lang="en-US" sz="1200" dirty="0" smtClean="0">
                <a:solidFill>
                  <a:srgbClr val="5F5F5F"/>
                </a:solidFill>
              </a:endParaRPr>
            </a:p>
          </p:txBody>
        </p:sp>
        <p:sp>
          <p:nvSpPr>
            <p:cNvPr id="32" name="2 Marcador de contenido"/>
            <p:cNvSpPr txBox="1">
              <a:spLocks/>
            </p:cNvSpPr>
            <p:nvPr/>
          </p:nvSpPr>
          <p:spPr bwMode="auto">
            <a:xfrm>
              <a:off x="6321176" y="2605711"/>
              <a:ext cx="24272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ct val="20000"/>
                </a:spcBef>
                <a:buFont typeface="Arial" charset="0"/>
                <a:buNone/>
              </a:pPr>
              <a:r>
                <a:rPr lang="en-US" sz="1400" b="1" dirty="0" smtClean="0">
                  <a:solidFill>
                    <a:schemeClr val="tx1">
                      <a:lumMod val="75000"/>
                      <a:lumOff val="25000"/>
                    </a:schemeClr>
                  </a:solidFill>
                  <a:latin typeface="+mj-lt"/>
                </a:rPr>
                <a:t>Richard </a:t>
              </a:r>
              <a:r>
                <a:rPr lang="en-US" sz="1400" b="1" dirty="0" err="1" smtClean="0">
                  <a:solidFill>
                    <a:schemeClr val="tx1">
                      <a:lumMod val="75000"/>
                      <a:lumOff val="25000"/>
                    </a:schemeClr>
                  </a:solidFill>
                  <a:latin typeface="+mj-lt"/>
                </a:rPr>
                <a:t>Chait</a:t>
              </a:r>
              <a:endParaRPr lang="es-ES" sz="1400" b="1" dirty="0">
                <a:solidFill>
                  <a:schemeClr val="tx1">
                    <a:lumMod val="75000"/>
                    <a:lumOff val="25000"/>
                  </a:schemeClr>
                </a:solidFill>
                <a:latin typeface="+mj-lt"/>
              </a:endParaRPr>
            </a:p>
          </p:txBody>
        </p:sp>
      </p:grpSp>
      <p:grpSp>
        <p:nvGrpSpPr>
          <p:cNvPr id="5" name="4 Grupo"/>
          <p:cNvGrpSpPr/>
          <p:nvPr/>
        </p:nvGrpSpPr>
        <p:grpSpPr>
          <a:xfrm>
            <a:off x="441065" y="3789040"/>
            <a:ext cx="1709142" cy="1296145"/>
            <a:chOff x="441065" y="3147147"/>
            <a:chExt cx="2696252" cy="2226069"/>
          </a:xfrm>
        </p:grpSpPr>
        <p:sp>
          <p:nvSpPr>
            <p:cNvPr id="34" name="2 Marcador de contenido"/>
            <p:cNvSpPr txBox="1">
              <a:spLocks/>
            </p:cNvSpPr>
            <p:nvPr/>
          </p:nvSpPr>
          <p:spPr>
            <a:xfrm>
              <a:off x="441065" y="4890095"/>
              <a:ext cx="2427288" cy="48312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20000"/>
                </a:lnSpc>
                <a:spcAft>
                  <a:spcPts val="0"/>
                </a:spcAft>
                <a:buFont typeface="Arial" pitchFamily="34" charset="0"/>
                <a:buNone/>
                <a:defRPr/>
              </a:pPr>
              <a:r>
                <a:rPr lang="en-US" sz="1200" dirty="0" smtClean="0">
                  <a:solidFill>
                    <a:srgbClr val="5F5F5F"/>
                  </a:solidFill>
                </a:rPr>
                <a:t>.</a:t>
              </a:r>
            </a:p>
          </p:txBody>
        </p:sp>
        <p:sp>
          <p:nvSpPr>
            <p:cNvPr id="35" name="2 Marcador de contenido"/>
            <p:cNvSpPr txBox="1">
              <a:spLocks/>
            </p:cNvSpPr>
            <p:nvPr/>
          </p:nvSpPr>
          <p:spPr bwMode="auto">
            <a:xfrm>
              <a:off x="710029" y="3147147"/>
              <a:ext cx="24272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ct val="20000"/>
                </a:spcBef>
                <a:buFont typeface="Arial" charset="0"/>
                <a:buNone/>
              </a:pPr>
              <a:r>
                <a:rPr lang="en-US" sz="1400" b="1" dirty="0" err="1" smtClean="0">
                  <a:solidFill>
                    <a:schemeClr val="tx1">
                      <a:lumMod val="75000"/>
                      <a:lumOff val="25000"/>
                    </a:schemeClr>
                  </a:solidFill>
                  <a:latin typeface="+mj-lt"/>
                </a:rPr>
                <a:t>Micheal</a:t>
              </a:r>
              <a:r>
                <a:rPr lang="en-US" sz="1400" b="1" dirty="0" smtClean="0">
                  <a:solidFill>
                    <a:schemeClr val="tx1">
                      <a:lumMod val="75000"/>
                      <a:lumOff val="25000"/>
                    </a:schemeClr>
                  </a:solidFill>
                  <a:latin typeface="+mj-lt"/>
                </a:rPr>
                <a:t> M. Kaiser</a:t>
              </a:r>
              <a:endParaRPr lang="es-ES" sz="1400" b="1" dirty="0">
                <a:solidFill>
                  <a:schemeClr val="tx1">
                    <a:lumMod val="75000"/>
                    <a:lumOff val="25000"/>
                  </a:schemeClr>
                </a:solidFill>
                <a:latin typeface="+mj-lt"/>
              </a:endParaRPr>
            </a:p>
          </p:txBody>
        </p:sp>
      </p:grpSp>
      <p:sp>
        <p:nvSpPr>
          <p:cNvPr id="61" name="矩形 60"/>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pic>
        <p:nvPicPr>
          <p:cNvPr id="66" name="44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67" name="45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pic>
        <p:nvPicPr>
          <p:cNvPr id="9" name="图片 8" descr="屏幕快照 2014-11-18 16.27.42.png"/>
          <p:cNvPicPr>
            <a:picLocks noChangeAspect="1"/>
          </p:cNvPicPr>
          <p:nvPr/>
        </p:nvPicPr>
        <p:blipFill rotWithShape="1">
          <a:blip r:embed="rId5">
            <a:extLst>
              <a:ext uri="{28A0092B-C50C-407E-A947-70E740481C1C}">
                <a14:useLocalDpi xmlns:a14="http://schemas.microsoft.com/office/drawing/2010/main" val="0"/>
              </a:ext>
            </a:extLst>
          </a:blip>
          <a:srcRect l="3618" t="1755"/>
          <a:stretch/>
        </p:blipFill>
        <p:spPr>
          <a:xfrm>
            <a:off x="467544" y="1556792"/>
            <a:ext cx="1575911" cy="1656184"/>
          </a:xfrm>
          <a:prstGeom prst="rect">
            <a:avLst/>
          </a:prstGeom>
        </p:spPr>
      </p:pic>
      <p:pic>
        <p:nvPicPr>
          <p:cNvPr id="13" name="图片 12" descr="屏幕快照 2014-11-18 16.29.3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3" y="1556792"/>
            <a:ext cx="1512168" cy="1619632"/>
          </a:xfrm>
          <a:prstGeom prst="rect">
            <a:avLst/>
          </a:prstGeom>
        </p:spPr>
      </p:pic>
      <p:pic>
        <p:nvPicPr>
          <p:cNvPr id="15" name="图片 14" descr="屏幕快照 2014-11-18 16.31.50.png"/>
          <p:cNvPicPr>
            <a:picLocks noChangeAspect="1"/>
          </p:cNvPicPr>
          <p:nvPr/>
        </p:nvPicPr>
        <p:blipFill rotWithShape="1">
          <a:blip r:embed="rId7">
            <a:extLst>
              <a:ext uri="{28A0092B-C50C-407E-A947-70E740481C1C}">
                <a14:useLocalDpi xmlns:a14="http://schemas.microsoft.com/office/drawing/2010/main" val="0"/>
              </a:ext>
            </a:extLst>
          </a:blip>
          <a:srcRect l="3460" t="931"/>
          <a:stretch/>
        </p:blipFill>
        <p:spPr>
          <a:xfrm>
            <a:off x="2699792" y="4005064"/>
            <a:ext cx="1540768" cy="1761666"/>
          </a:xfrm>
          <a:prstGeom prst="rect">
            <a:avLst/>
          </a:prstGeom>
        </p:spPr>
      </p:pic>
      <p:pic>
        <p:nvPicPr>
          <p:cNvPr id="16" name="图片 15" descr="屏幕快照 2014-11-18 16.33.35.png"/>
          <p:cNvPicPr>
            <a:picLocks noChangeAspect="1"/>
          </p:cNvPicPr>
          <p:nvPr/>
        </p:nvPicPr>
        <p:blipFill rotWithShape="1">
          <a:blip r:embed="rId8">
            <a:extLst>
              <a:ext uri="{28A0092B-C50C-407E-A947-70E740481C1C}">
                <a14:useLocalDpi xmlns:a14="http://schemas.microsoft.com/office/drawing/2010/main" val="0"/>
              </a:ext>
            </a:extLst>
          </a:blip>
          <a:srcRect r="10641"/>
          <a:stretch/>
        </p:blipFill>
        <p:spPr>
          <a:xfrm>
            <a:off x="7092280" y="3933056"/>
            <a:ext cx="1711700" cy="1779358"/>
          </a:xfrm>
          <a:prstGeom prst="rect">
            <a:avLst/>
          </a:prstGeom>
        </p:spPr>
      </p:pic>
      <p:cxnSp>
        <p:nvCxnSpPr>
          <p:cNvPr id="18" name="直线连接符 17"/>
          <p:cNvCxnSpPr/>
          <p:nvPr/>
        </p:nvCxnSpPr>
        <p:spPr>
          <a:xfrm flipV="1">
            <a:off x="467544" y="3429000"/>
            <a:ext cx="8352928" cy="7200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0" name="直线连接符 19"/>
          <p:cNvCxnSpPr/>
          <p:nvPr/>
        </p:nvCxnSpPr>
        <p:spPr>
          <a:xfrm>
            <a:off x="4572000" y="1340768"/>
            <a:ext cx="0" cy="439248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2339752" y="1916832"/>
            <a:ext cx="1872208" cy="954107"/>
          </a:xfrm>
          <a:prstGeom prst="rect">
            <a:avLst/>
          </a:prstGeom>
        </p:spPr>
        <p:txBody>
          <a:bodyPr wrap="square">
            <a:spAutoFit/>
          </a:bodyPr>
          <a:lstStyle/>
          <a:p>
            <a:r>
              <a:rPr lang="en-US" altLang="zh-CN" sz="1400" dirty="0" err="1" smtClean="0"/>
              <a:t>Drucker</a:t>
            </a:r>
            <a:r>
              <a:rPr lang="en-US" altLang="zh-CN" sz="1400" dirty="0" smtClean="0"/>
              <a:t> has influenced leaders from organizations across all sectors of society. </a:t>
            </a:r>
            <a:endParaRPr lang="zh-CN" altLang="en-US" sz="1400" dirty="0"/>
          </a:p>
        </p:txBody>
      </p:sp>
      <p:sp>
        <p:nvSpPr>
          <p:cNvPr id="28" name="矩形 27"/>
          <p:cNvSpPr/>
          <p:nvPr/>
        </p:nvSpPr>
        <p:spPr>
          <a:xfrm>
            <a:off x="6804248" y="1844824"/>
            <a:ext cx="1872208" cy="1169551"/>
          </a:xfrm>
          <a:prstGeom prst="rect">
            <a:avLst/>
          </a:prstGeom>
        </p:spPr>
        <p:txBody>
          <a:bodyPr wrap="square">
            <a:spAutoFit/>
          </a:bodyPr>
          <a:lstStyle/>
          <a:p>
            <a:r>
              <a:rPr lang="en-US" altLang="zh-CN" sz="1400" dirty="0" smtClean="0"/>
              <a:t>Stein is </a:t>
            </a:r>
            <a:r>
              <a:rPr lang="en-US" altLang="zh-CN" sz="1400" dirty="0"/>
              <a:t>the director of the graduate program in in performing arts management at Brooklyn College. </a:t>
            </a:r>
            <a:endParaRPr lang="zh-CN" altLang="en-US" sz="1400" dirty="0"/>
          </a:p>
        </p:txBody>
      </p:sp>
      <p:sp>
        <p:nvSpPr>
          <p:cNvPr id="74" name="矩形 73"/>
          <p:cNvSpPr/>
          <p:nvPr/>
        </p:nvSpPr>
        <p:spPr>
          <a:xfrm>
            <a:off x="4716016" y="4149080"/>
            <a:ext cx="2376264" cy="1600438"/>
          </a:xfrm>
          <a:prstGeom prst="rect">
            <a:avLst/>
          </a:prstGeom>
        </p:spPr>
        <p:txBody>
          <a:bodyPr wrap="square">
            <a:spAutoFit/>
          </a:bodyPr>
          <a:lstStyle/>
          <a:p>
            <a:r>
              <a:rPr lang="en-US" altLang="zh-CN" sz="1400" dirty="0" err="1" smtClean="0"/>
              <a:t>Chait</a:t>
            </a:r>
            <a:r>
              <a:rPr lang="en-US" altLang="zh-CN" sz="1400" dirty="0" smtClean="0"/>
              <a:t> is </a:t>
            </a:r>
            <a:r>
              <a:rPr lang="en-US" altLang="zh-CN" sz="1400" dirty="0"/>
              <a:t>a professor emeritus at the Harvard Graduate School of Education and Chair of COACHE's National Advisory Council, studying the management and governance of colleges and </a:t>
            </a:r>
            <a:r>
              <a:rPr lang="en-US" altLang="zh-CN" sz="1400" dirty="0" smtClean="0"/>
              <a:t>universities</a:t>
            </a:r>
            <a:endParaRPr lang="zh-CN" altLang="en-US" sz="1400" dirty="0"/>
          </a:p>
        </p:txBody>
      </p:sp>
      <p:sp>
        <p:nvSpPr>
          <p:cNvPr id="75" name="矩形 74"/>
          <p:cNvSpPr/>
          <p:nvPr/>
        </p:nvSpPr>
        <p:spPr>
          <a:xfrm>
            <a:off x="323528" y="4149080"/>
            <a:ext cx="2232248" cy="1600438"/>
          </a:xfrm>
          <a:prstGeom prst="rect">
            <a:avLst/>
          </a:prstGeom>
        </p:spPr>
        <p:txBody>
          <a:bodyPr wrap="square">
            <a:spAutoFit/>
          </a:bodyPr>
          <a:lstStyle/>
          <a:p>
            <a:r>
              <a:rPr lang="en-US" altLang="zh-CN" sz="1400" dirty="0" smtClean="0"/>
              <a:t>Kaiser </a:t>
            </a:r>
            <a:r>
              <a:rPr lang="en-US" altLang="zh-CN" sz="1400" dirty="0"/>
              <a:t>was the President of the Kennedy Center from 2001 to 2014. He has a great reputation for being an arts administrator and for being an effective leader in arts management area. </a:t>
            </a:r>
            <a:endParaRPr lang="zh-CN" altLang="en-US" sz="1400" dirty="0"/>
          </a:p>
        </p:txBody>
      </p:sp>
    </p:spTree>
    <p:extLst>
      <p:ext uri="{BB962C8B-B14F-4D97-AF65-F5344CB8AC3E}">
        <p14:creationId xmlns:p14="http://schemas.microsoft.com/office/powerpoint/2010/main" val="387368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399084" y="620688"/>
            <a:ext cx="7845324" cy="785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800" b="1" dirty="0" smtClean="0">
                <a:solidFill>
                  <a:schemeClr val="tx1">
                    <a:lumMod val="75000"/>
                    <a:lumOff val="25000"/>
                  </a:schemeClr>
                </a:solidFill>
              </a:rPr>
              <a:t>THE FAMOUS </a:t>
            </a:r>
            <a:r>
              <a:rPr lang="es-HN" sz="4800" b="1" dirty="0" smtClean="0">
                <a:solidFill>
                  <a:srgbClr val="C00000"/>
                </a:solidFill>
              </a:rPr>
              <a:t>ASSOCIATIONS</a:t>
            </a:r>
            <a:endParaRPr lang="es-HN" sz="4800" b="1" dirty="0">
              <a:solidFill>
                <a:srgbClr val="C00000"/>
              </a:solidFill>
            </a:endParaRPr>
          </a:p>
        </p:txBody>
      </p:sp>
      <p:grpSp>
        <p:nvGrpSpPr>
          <p:cNvPr id="5" name="4 Grupo"/>
          <p:cNvGrpSpPr/>
          <p:nvPr/>
        </p:nvGrpSpPr>
        <p:grpSpPr>
          <a:xfrm>
            <a:off x="251520" y="1484784"/>
            <a:ext cx="2517782" cy="4320479"/>
            <a:chOff x="395536" y="2852936"/>
            <a:chExt cx="2301758" cy="2826873"/>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852936"/>
              <a:ext cx="2301758" cy="2826873"/>
            </a:xfrm>
            <a:prstGeom prst="rect">
              <a:avLst/>
            </a:prstGeom>
          </p:spPr>
        </p:pic>
        <p:pic>
          <p:nvPicPr>
            <p:cNvPr id="3075" name="Imagen 3" descr="C:\Users\Design\Documents\Edu\Product Launch\icons\database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92" y="298742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4" descr="C:\Users\Design\Documents\Edu\Product Launch\shadown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268" y="3371011"/>
              <a:ext cx="859557" cy="264488"/>
            </a:xfrm>
            <a:prstGeom prst="rect">
              <a:avLst/>
            </a:prstGeom>
            <a:noFill/>
            <a:extLst>
              <a:ext uri="{909E8E84-426E-40dd-AFC4-6F175D3DCCD1}">
                <a14:hiddenFill xmlns:a14="http://schemas.microsoft.com/office/drawing/2010/main">
                  <a:solidFill>
                    <a:srgbClr val="FFFFFF"/>
                  </a:solidFill>
                </a14:hiddenFill>
              </a:ext>
            </a:extLst>
          </p:spPr>
        </p:pic>
        <p:sp>
          <p:nvSpPr>
            <p:cNvPr id="46" name="2 Marcador de contenido"/>
            <p:cNvSpPr txBox="1">
              <a:spLocks/>
            </p:cNvSpPr>
            <p:nvPr/>
          </p:nvSpPr>
          <p:spPr>
            <a:xfrm>
              <a:off x="527196" y="3624659"/>
              <a:ext cx="2040722" cy="18925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400" b="1" dirty="0" smtClean="0">
                  <a:solidFill>
                    <a:schemeClr val="tx1">
                      <a:lumMod val="75000"/>
                      <a:lumOff val="25000"/>
                    </a:schemeClr>
                  </a:solidFill>
                </a:rPr>
                <a:t>The International Artist Managers’ Association</a:t>
              </a:r>
              <a:endParaRPr lang="es-ES" sz="1400" b="1" dirty="0">
                <a:solidFill>
                  <a:schemeClr val="tx1">
                    <a:lumMod val="75000"/>
                    <a:lumOff val="25000"/>
                  </a:schemeClr>
                </a:solidFill>
              </a:endParaRPr>
            </a:p>
            <a:p>
              <a:pPr marL="0" indent="0">
                <a:buNone/>
                <a:defRPr/>
              </a:pPr>
              <a:r>
                <a:rPr lang="en-US" sz="1400" dirty="0" smtClean="0">
                  <a:solidFill>
                    <a:schemeClr val="tx1">
                      <a:lumMod val="75000"/>
                      <a:lumOff val="25000"/>
                    </a:schemeClr>
                  </a:solidFill>
                </a:rPr>
                <a:t/>
              </a:r>
              <a:br>
                <a:rPr lang="en-US" sz="1400" dirty="0" smtClean="0">
                  <a:solidFill>
                    <a:schemeClr val="tx1">
                      <a:lumMod val="75000"/>
                      <a:lumOff val="25000"/>
                    </a:schemeClr>
                  </a:solidFill>
                </a:rPr>
              </a:br>
              <a:r>
                <a:rPr lang="en-US" altLang="zh-CN" sz="1400" dirty="0" smtClean="0"/>
                <a:t>IAMA </a:t>
              </a:r>
              <a:r>
                <a:rPr lang="en-US" altLang="zh-CN" sz="1400" dirty="0"/>
                <a:t>- is the only worldwide association for classical music artist managements. It is dedicated to serving all its members' needs including Affiliate and Group members and it strives to raise professional standards in the business of music.</a:t>
              </a:r>
              <a:endParaRPr lang="en-US" sz="1400" dirty="0" smtClean="0">
                <a:solidFill>
                  <a:schemeClr val="tx1">
                    <a:lumMod val="75000"/>
                    <a:lumOff val="25000"/>
                  </a:schemeClr>
                </a:solidFill>
              </a:endParaRPr>
            </a:p>
            <a:p>
              <a:pPr marL="0" indent="0">
                <a:buNone/>
                <a:defRPr/>
              </a:pPr>
              <a:endParaRPr lang="en-US" sz="1200" dirty="0">
                <a:solidFill>
                  <a:schemeClr val="tx1">
                    <a:lumMod val="75000"/>
                    <a:lumOff val="25000"/>
                  </a:schemeClr>
                </a:solidFill>
              </a:endParaRPr>
            </a:p>
          </p:txBody>
        </p:sp>
        <p:sp>
          <p:nvSpPr>
            <p:cNvPr id="47" name="2 Marcador de contenido"/>
            <p:cNvSpPr txBox="1">
              <a:spLocks/>
            </p:cNvSpPr>
            <p:nvPr/>
          </p:nvSpPr>
          <p:spPr bwMode="auto">
            <a:xfrm>
              <a:off x="1118978" y="3068960"/>
              <a:ext cx="135796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ct val="20000"/>
                </a:spcBef>
                <a:buFont typeface="Arial" charset="0"/>
                <a:buNone/>
              </a:pPr>
              <a:r>
                <a:rPr lang="en-US" sz="1600" b="1" dirty="0" smtClean="0">
                  <a:solidFill>
                    <a:srgbClr val="FFFF00"/>
                  </a:solidFill>
                  <a:latin typeface="+mj-lt"/>
                </a:rPr>
                <a:t>IAMA</a:t>
              </a:r>
              <a:endParaRPr lang="es-ES" sz="1600" b="1" dirty="0">
                <a:solidFill>
                  <a:schemeClr val="bg1"/>
                </a:solidFill>
                <a:latin typeface="+mj-lt"/>
              </a:endParaRPr>
            </a:p>
          </p:txBody>
        </p:sp>
      </p:grpSp>
      <p:sp>
        <p:nvSpPr>
          <p:cNvPr id="50" name="49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a:t>3</a:t>
            </a:r>
            <a:endParaRPr lang="es-ES" b="1" dirty="0"/>
          </a:p>
        </p:txBody>
      </p:sp>
      <p:pic>
        <p:nvPicPr>
          <p:cNvPr id="51"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3131840" y="1412776"/>
            <a:ext cx="2736304" cy="4392487"/>
            <a:chOff x="3422370" y="2852936"/>
            <a:chExt cx="2301758" cy="2826873"/>
          </a:xfrm>
        </p:grpSpPr>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2370" y="2852936"/>
              <a:ext cx="2301758" cy="2826873"/>
            </a:xfrm>
            <a:prstGeom prst="rect">
              <a:avLst/>
            </a:prstGeom>
          </p:spPr>
        </p:pic>
        <p:pic>
          <p:nvPicPr>
            <p:cNvPr id="58" name="Imagen 4" descr="C:\Users\Design\Documents\Edu\Product Launch\shadown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8289" y="3351738"/>
              <a:ext cx="859557" cy="2644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Imagen 6" descr="C:\Users\Design\Documents\Edu\Product Launch\icons\color_whee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301577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3" name="2 Marcador de contenido"/>
            <p:cNvSpPr txBox="1">
              <a:spLocks/>
            </p:cNvSpPr>
            <p:nvPr/>
          </p:nvSpPr>
          <p:spPr>
            <a:xfrm>
              <a:off x="3728606" y="3624659"/>
              <a:ext cx="1851506" cy="18925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400" b="1" dirty="0" smtClean="0">
                  <a:solidFill>
                    <a:schemeClr val="tx1">
                      <a:lumMod val="75000"/>
                      <a:lumOff val="25000"/>
                    </a:schemeClr>
                  </a:solidFill>
                </a:rPr>
                <a:t>The Association of Arts Management, Marketing &amp; Development Professionals.</a:t>
              </a:r>
              <a:endParaRPr lang="es-ES" sz="1400" b="1" dirty="0">
                <a:solidFill>
                  <a:schemeClr val="tx1">
                    <a:lumMod val="75000"/>
                    <a:lumOff val="25000"/>
                  </a:schemeClr>
                </a:solidFill>
              </a:endParaRPr>
            </a:p>
            <a:p>
              <a:pPr marL="0" indent="0">
                <a:buNone/>
                <a:defRPr/>
              </a:pPr>
              <a:r>
                <a:rPr lang="en-US" sz="1400" dirty="0" smtClean="0">
                  <a:solidFill>
                    <a:schemeClr val="tx1">
                      <a:lumMod val="75000"/>
                      <a:lumOff val="25000"/>
                    </a:schemeClr>
                  </a:solidFill>
                </a:rPr>
                <a:t/>
              </a:r>
              <a:br>
                <a:rPr lang="en-US" sz="1400" dirty="0" smtClean="0">
                  <a:solidFill>
                    <a:schemeClr val="tx1">
                      <a:lumMod val="75000"/>
                      <a:lumOff val="25000"/>
                    </a:schemeClr>
                  </a:solidFill>
                </a:rPr>
              </a:br>
              <a:r>
                <a:rPr lang="en-US" altLang="zh-CN" sz="1400" dirty="0"/>
                <a:t>Arts Reach is the association that supports leading arts professionals who are committed to “Advancing Arts Revenue Growth Together.</a:t>
              </a:r>
              <a:r>
                <a:rPr lang="en-US" altLang="zh-CN" sz="1400" dirty="0" smtClean="0"/>
                <a:t>”</a:t>
              </a:r>
              <a:endParaRPr lang="en-US" sz="1400" dirty="0">
                <a:solidFill>
                  <a:schemeClr val="tx1">
                    <a:lumMod val="75000"/>
                    <a:lumOff val="25000"/>
                  </a:schemeClr>
                </a:solidFill>
              </a:endParaRPr>
            </a:p>
          </p:txBody>
        </p:sp>
        <p:sp>
          <p:nvSpPr>
            <p:cNvPr id="54" name="2 Marcador de contenido"/>
            <p:cNvSpPr txBox="1">
              <a:spLocks/>
            </p:cNvSpPr>
            <p:nvPr/>
          </p:nvSpPr>
          <p:spPr bwMode="auto">
            <a:xfrm>
              <a:off x="4149136" y="3068960"/>
              <a:ext cx="135796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ct val="20000"/>
                </a:spcBef>
                <a:buFont typeface="Arial" charset="0"/>
                <a:buNone/>
              </a:pPr>
              <a:r>
                <a:rPr lang="en-US" sz="1600" b="1" dirty="0" smtClean="0">
                  <a:solidFill>
                    <a:srgbClr val="FFFF00"/>
                  </a:solidFill>
                  <a:latin typeface="+mj-lt"/>
                </a:rPr>
                <a:t>Arts Reach</a:t>
              </a:r>
              <a:endParaRPr lang="es-ES" sz="1600" b="1" dirty="0">
                <a:solidFill>
                  <a:schemeClr val="bg1"/>
                </a:solidFill>
                <a:latin typeface="+mj-lt"/>
              </a:endParaRPr>
            </a:p>
          </p:txBody>
        </p:sp>
      </p:grpSp>
      <p:grpSp>
        <p:nvGrpSpPr>
          <p:cNvPr id="8" name="7 Grupo"/>
          <p:cNvGrpSpPr/>
          <p:nvPr/>
        </p:nvGrpSpPr>
        <p:grpSpPr>
          <a:xfrm>
            <a:off x="6156176" y="1484784"/>
            <a:ext cx="2736304" cy="4320480"/>
            <a:chOff x="6393773" y="2852936"/>
            <a:chExt cx="2301758" cy="2826873"/>
          </a:xfrm>
        </p:grpSpPr>
        <p:pic>
          <p:nvPicPr>
            <p:cNvPr id="2" name="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3773" y="2852936"/>
              <a:ext cx="2301758" cy="2826873"/>
            </a:xfrm>
            <a:prstGeom prst="rect">
              <a:avLst/>
            </a:prstGeom>
          </p:spPr>
        </p:pic>
        <p:pic>
          <p:nvPicPr>
            <p:cNvPr id="62" name="Imagen 4" descr="C:\Users\Design\Documents\Edu\Product Launch\shadown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0617" y="3333457"/>
              <a:ext cx="859557" cy="2644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Imagen 8" descr="C:\Users\Design\Documents\Edu\Product Launch\icons\we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2" y="3015779"/>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5" name="2 Marcador de contenido"/>
            <p:cNvSpPr txBox="1">
              <a:spLocks/>
            </p:cNvSpPr>
            <p:nvPr/>
          </p:nvSpPr>
          <p:spPr>
            <a:xfrm>
              <a:off x="6732240" y="3624659"/>
              <a:ext cx="1842146" cy="20055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400" b="1" dirty="0" smtClean="0">
                  <a:solidFill>
                    <a:schemeClr val="tx1">
                      <a:lumMod val="75000"/>
                      <a:lumOff val="25000"/>
                    </a:schemeClr>
                  </a:solidFill>
                </a:rPr>
                <a:t>North American Performing Arts Managers and Agents</a:t>
              </a:r>
              <a:endParaRPr lang="es-ES" sz="1400" b="1" dirty="0">
                <a:solidFill>
                  <a:schemeClr val="tx1">
                    <a:lumMod val="75000"/>
                    <a:lumOff val="25000"/>
                  </a:schemeClr>
                </a:solidFill>
              </a:endParaRPr>
            </a:p>
            <a:p>
              <a:pPr marL="0" indent="0">
                <a:buNone/>
                <a:defRPr/>
              </a:pPr>
              <a:r>
                <a:rPr lang="en-US" sz="1400" dirty="0" smtClean="0">
                  <a:solidFill>
                    <a:schemeClr val="tx1">
                      <a:lumMod val="75000"/>
                      <a:lumOff val="25000"/>
                    </a:schemeClr>
                  </a:solidFill>
                </a:rPr>
                <a:t/>
              </a:r>
              <a:br>
                <a:rPr lang="en-US" sz="1400" dirty="0" smtClean="0">
                  <a:solidFill>
                    <a:schemeClr val="tx1">
                      <a:lumMod val="75000"/>
                      <a:lumOff val="25000"/>
                    </a:schemeClr>
                  </a:solidFill>
                </a:rPr>
              </a:br>
              <a:r>
                <a:rPr lang="en-US" sz="1400" dirty="0" smtClean="0">
                  <a:solidFill>
                    <a:schemeClr val="tx1">
                      <a:lumMod val="75000"/>
                      <a:lumOff val="25000"/>
                    </a:schemeClr>
                  </a:solidFill>
                </a:rPr>
                <a:t>NAPAMA  is </a:t>
              </a:r>
              <a:r>
                <a:rPr lang="en-US" altLang="zh-CN" sz="1400" dirty="0" smtClean="0"/>
                <a:t>a </a:t>
              </a:r>
              <a:r>
                <a:rPr lang="en-US" altLang="zh-CN" sz="1400" dirty="0"/>
                <a:t>not-for-profit service organization founded in 1979, and dedicated to promoting the professionalism of its members and the vitality of the performing arts</a:t>
              </a:r>
              <a:endParaRPr lang="zh-CN" altLang="en-US" sz="1400" dirty="0"/>
            </a:p>
            <a:p>
              <a:pPr marL="0" indent="0">
                <a:buNone/>
                <a:defRPr/>
              </a:pPr>
              <a:r>
                <a:rPr lang="en-US" sz="1200" dirty="0" smtClean="0">
                  <a:solidFill>
                    <a:schemeClr val="tx1">
                      <a:lumMod val="75000"/>
                      <a:lumOff val="25000"/>
                    </a:schemeClr>
                  </a:solidFill>
                </a:rPr>
                <a:t>. </a:t>
              </a:r>
            </a:p>
            <a:p>
              <a:pPr marL="0" indent="0">
                <a:buNone/>
                <a:defRPr/>
              </a:pPr>
              <a:endParaRPr lang="en-US" sz="1200" dirty="0">
                <a:solidFill>
                  <a:schemeClr val="tx1">
                    <a:lumMod val="75000"/>
                    <a:lumOff val="25000"/>
                  </a:schemeClr>
                </a:solidFill>
              </a:endParaRPr>
            </a:p>
          </p:txBody>
        </p:sp>
        <p:sp>
          <p:nvSpPr>
            <p:cNvPr id="56" name="2 Marcador de contenido"/>
            <p:cNvSpPr txBox="1">
              <a:spLocks/>
            </p:cNvSpPr>
            <p:nvPr/>
          </p:nvSpPr>
          <p:spPr bwMode="auto">
            <a:xfrm>
              <a:off x="7120855" y="3068960"/>
              <a:ext cx="145167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ct val="20000"/>
                </a:spcBef>
                <a:buFont typeface="Arial" charset="0"/>
                <a:buNone/>
              </a:pPr>
              <a:r>
                <a:rPr lang="en-US" sz="1600" b="1" dirty="0" smtClean="0">
                  <a:solidFill>
                    <a:srgbClr val="FFFF00"/>
                  </a:solidFill>
                  <a:latin typeface="+mj-lt"/>
                </a:rPr>
                <a:t>NAPAMA</a:t>
              </a:r>
              <a:endParaRPr lang="es-ES" sz="1600" b="1" dirty="0">
                <a:solidFill>
                  <a:schemeClr val="bg1"/>
                </a:solidFill>
                <a:latin typeface="+mj-lt"/>
              </a:endParaRPr>
            </a:p>
          </p:txBody>
        </p:sp>
      </p:grpSp>
      <p:pic>
        <p:nvPicPr>
          <p:cNvPr id="32" name="31 Imagen">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33" name="32 Imagen">
            <a:hlinkClick r:id="" action="ppaction://hlinkshowjump?jump=previous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
        <p:nvSpPr>
          <p:cNvPr id="34" name="矩形 33"/>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Tree>
    <p:extLst>
      <p:ext uri="{BB962C8B-B14F-4D97-AF65-F5344CB8AC3E}">
        <p14:creationId xmlns:p14="http://schemas.microsoft.com/office/powerpoint/2010/main" val="61669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1 Título"/>
          <p:cNvSpPr txBox="1">
            <a:spLocks/>
          </p:cNvSpPr>
          <p:nvPr/>
        </p:nvSpPr>
        <p:spPr>
          <a:xfrm>
            <a:off x="399084" y="548680"/>
            <a:ext cx="78453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800" b="1" dirty="0" smtClean="0">
                <a:solidFill>
                  <a:schemeClr val="tx1">
                    <a:lumMod val="75000"/>
                    <a:lumOff val="25000"/>
                  </a:schemeClr>
                </a:solidFill>
              </a:rPr>
              <a:t>IMPORTANT </a:t>
            </a:r>
            <a:r>
              <a:rPr lang="es-HN" sz="4800" b="1" dirty="0" smtClean="0">
                <a:solidFill>
                  <a:srgbClr val="C00000"/>
                </a:solidFill>
              </a:rPr>
              <a:t>WORKS</a:t>
            </a:r>
            <a:endParaRPr lang="es-HN" sz="4800" b="1" dirty="0">
              <a:solidFill>
                <a:srgbClr val="C00000"/>
              </a:solidFill>
            </a:endParaRPr>
          </a:p>
        </p:txBody>
      </p:sp>
      <p:sp>
        <p:nvSpPr>
          <p:cNvPr id="35" name="34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4</a:t>
            </a:r>
            <a:endParaRPr lang="es-ES" b="1" dirty="0"/>
          </a:p>
        </p:txBody>
      </p:sp>
      <p:pic>
        <p:nvPicPr>
          <p:cNvPr id="36"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22" name="21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23" name="22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
        <p:nvSpPr>
          <p:cNvPr id="24" name="矩形 23"/>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
        <p:nvSpPr>
          <p:cNvPr id="2" name="矩形 1"/>
          <p:cNvSpPr/>
          <p:nvPr/>
        </p:nvSpPr>
        <p:spPr>
          <a:xfrm>
            <a:off x="467544" y="1700808"/>
            <a:ext cx="8136904" cy="3754874"/>
          </a:xfrm>
          <a:prstGeom prst="rect">
            <a:avLst/>
          </a:prstGeom>
        </p:spPr>
        <p:txBody>
          <a:bodyPr wrap="square">
            <a:spAutoFit/>
          </a:bodyPr>
          <a:lstStyle/>
          <a:p>
            <a:pPr>
              <a:spcBef>
                <a:spcPts val="600"/>
              </a:spcBef>
            </a:pPr>
            <a:r>
              <a:rPr lang="en-US" altLang="zh-CN" sz="1600" dirty="0"/>
              <a:t>1.</a:t>
            </a:r>
            <a:r>
              <a:rPr lang="en-US" altLang="zh-CN" sz="1600" dirty="0">
                <a:solidFill>
                  <a:srgbClr val="BB2314"/>
                </a:solidFill>
              </a:rPr>
              <a:t>Stein, T</a:t>
            </a:r>
            <a:r>
              <a:rPr lang="en-US" altLang="zh-CN" sz="1600" dirty="0"/>
              <a:t>., &amp; </a:t>
            </a:r>
            <a:r>
              <a:rPr lang="en-US" altLang="zh-CN" sz="1600" dirty="0" err="1"/>
              <a:t>Bathhurst</a:t>
            </a:r>
            <a:r>
              <a:rPr lang="en-US" altLang="zh-CN" sz="1600" dirty="0"/>
              <a:t>, J. (2008). </a:t>
            </a:r>
            <a:r>
              <a:rPr lang="en-US" altLang="zh-CN" sz="1600" i="1" dirty="0"/>
              <a:t>Performing Arts Management: A Handbook of Professional Practices</a:t>
            </a:r>
            <a:r>
              <a:rPr lang="en-US" altLang="zh-CN" sz="1600" dirty="0"/>
              <a:t>. Allworth Press</a:t>
            </a:r>
            <a:r>
              <a:rPr lang="en-US" altLang="zh-CN" sz="1600" dirty="0" smtClean="0"/>
              <a:t>.</a:t>
            </a:r>
            <a:endParaRPr lang="en-US" altLang="zh-CN" sz="1600" dirty="0"/>
          </a:p>
          <a:p>
            <a:pPr>
              <a:spcBef>
                <a:spcPts val="600"/>
              </a:spcBef>
            </a:pPr>
            <a:r>
              <a:rPr lang="en-US" altLang="zh-CN" sz="1600" dirty="0"/>
              <a:t>2.Powell, W., &amp; Steinberg, R. (2006). </a:t>
            </a:r>
            <a:r>
              <a:rPr lang="en-US" altLang="zh-CN" sz="1600" i="1" dirty="0"/>
              <a:t>The Nonprofit Sector: A Research Handbook</a:t>
            </a:r>
            <a:r>
              <a:rPr lang="en-US" altLang="zh-CN" sz="1600" dirty="0"/>
              <a:t> (2nd ed.). Yale University Press</a:t>
            </a:r>
            <a:r>
              <a:rPr lang="en-US" altLang="zh-CN" sz="1600" dirty="0" smtClean="0"/>
              <a:t>.</a:t>
            </a:r>
            <a:endParaRPr lang="en-US" altLang="zh-CN" sz="1600" dirty="0"/>
          </a:p>
          <a:p>
            <a:pPr>
              <a:spcBef>
                <a:spcPts val="600"/>
              </a:spcBef>
            </a:pPr>
            <a:r>
              <a:rPr lang="en-US" altLang="zh-CN" sz="1600" dirty="0"/>
              <a:t>3.</a:t>
            </a:r>
            <a:r>
              <a:rPr lang="en-US" altLang="zh-CN" sz="1600" dirty="0">
                <a:solidFill>
                  <a:srgbClr val="BB2314"/>
                </a:solidFill>
              </a:rPr>
              <a:t>Drucker, P</a:t>
            </a:r>
            <a:r>
              <a:rPr lang="en-US" altLang="zh-CN" sz="1600" dirty="0"/>
              <a:t>. (2008). </a:t>
            </a:r>
            <a:r>
              <a:rPr lang="en-US" altLang="zh-CN" sz="1600" i="1" dirty="0"/>
              <a:t>The Five Most Important Questions You Will Even Ask About Your Organization</a:t>
            </a:r>
            <a:r>
              <a:rPr lang="en-US" altLang="zh-CN" sz="1600" dirty="0"/>
              <a:t>. </a:t>
            </a:r>
            <a:r>
              <a:rPr lang="en-US" altLang="zh-CN" sz="1600" dirty="0" err="1"/>
              <a:t>Jossey</a:t>
            </a:r>
            <a:r>
              <a:rPr lang="en-US" altLang="zh-CN" sz="1600" dirty="0"/>
              <a:t>-Bass</a:t>
            </a:r>
            <a:r>
              <a:rPr lang="en-US" altLang="zh-CN" sz="1600" dirty="0" smtClean="0"/>
              <a:t>.</a:t>
            </a:r>
            <a:endParaRPr lang="en-US" altLang="zh-CN" sz="1600" dirty="0"/>
          </a:p>
          <a:p>
            <a:pPr>
              <a:spcBef>
                <a:spcPts val="600"/>
              </a:spcBef>
            </a:pPr>
            <a:r>
              <a:rPr lang="en-US" altLang="zh-CN" sz="1600" dirty="0"/>
              <a:t>4.</a:t>
            </a:r>
            <a:r>
              <a:rPr lang="en-US" altLang="zh-CN" sz="1600" dirty="0">
                <a:solidFill>
                  <a:srgbClr val="BB2314"/>
                </a:solidFill>
              </a:rPr>
              <a:t>Chait, R</a:t>
            </a:r>
            <a:r>
              <a:rPr lang="en-US" altLang="zh-CN" sz="1600" dirty="0"/>
              <a:t>., Ryan, W., &amp; Taylor, B. (2004). </a:t>
            </a:r>
            <a:r>
              <a:rPr lang="en-US" altLang="zh-CN" sz="1600" i="1" dirty="0" err="1"/>
              <a:t>Govenance</a:t>
            </a:r>
            <a:r>
              <a:rPr lang="en-US" altLang="zh-CN" sz="1600" i="1" dirty="0"/>
              <a:t> as Leadership: Reframing the Work of Nonprofit Boards</a:t>
            </a:r>
            <a:r>
              <a:rPr lang="en-US" altLang="zh-CN" sz="1600" dirty="0"/>
              <a:t> (1st ed.). Wiley</a:t>
            </a:r>
            <a:r>
              <a:rPr lang="en-US" altLang="zh-CN" sz="1600" dirty="0" smtClean="0"/>
              <a:t>.</a:t>
            </a:r>
            <a:endParaRPr lang="en-US" altLang="zh-CN" sz="1600" dirty="0"/>
          </a:p>
          <a:p>
            <a:pPr>
              <a:spcBef>
                <a:spcPts val="600"/>
              </a:spcBef>
            </a:pPr>
            <a:r>
              <a:rPr lang="en-US" altLang="zh-CN" sz="1600" dirty="0"/>
              <a:t>5.</a:t>
            </a:r>
            <a:r>
              <a:rPr lang="en-US" altLang="zh-CN" sz="1600" dirty="0">
                <a:solidFill>
                  <a:srgbClr val="BB2314"/>
                </a:solidFill>
              </a:rPr>
              <a:t>Kaiser</a:t>
            </a:r>
            <a:r>
              <a:rPr lang="en-US" altLang="zh-CN" sz="1600" dirty="0"/>
              <a:t>, Michael. (2010). </a:t>
            </a:r>
            <a:r>
              <a:rPr lang="en-US" altLang="zh-CN" sz="1600" i="1" dirty="0"/>
              <a:t>Leading Roles: 50 Questions Every Arts Board Should Ask.</a:t>
            </a:r>
            <a:r>
              <a:rPr lang="en-US" altLang="zh-CN" sz="1600" dirty="0"/>
              <a:t> Brandeis University. </a:t>
            </a:r>
          </a:p>
          <a:p>
            <a:pPr>
              <a:spcBef>
                <a:spcPts val="600"/>
              </a:spcBef>
            </a:pPr>
            <a:r>
              <a:rPr lang="en-US" altLang="zh-CN" sz="1600" dirty="0"/>
              <a:t>6.Lakey, B. (2010). </a:t>
            </a:r>
            <a:r>
              <a:rPr lang="en-US" altLang="zh-CN" sz="1600" i="1" dirty="0"/>
              <a:t>Board Fundamentals : Understanding Roles in Nonprofit Governance</a:t>
            </a:r>
            <a:r>
              <a:rPr lang="en-US" altLang="zh-CN" sz="1600" dirty="0"/>
              <a:t> (2nd ed.). </a:t>
            </a:r>
            <a:r>
              <a:rPr lang="en-US" altLang="zh-CN" sz="1600" dirty="0" err="1"/>
              <a:t>BoardSource</a:t>
            </a:r>
            <a:r>
              <a:rPr lang="en-US" altLang="zh-CN" sz="1600" dirty="0"/>
              <a:t>.</a:t>
            </a:r>
          </a:p>
          <a:p>
            <a:pPr>
              <a:spcBef>
                <a:spcPts val="600"/>
              </a:spcBef>
            </a:pPr>
            <a:r>
              <a:rPr lang="en-US" altLang="zh-CN" sz="1600" dirty="0"/>
              <a:t>7.</a:t>
            </a:r>
            <a:r>
              <a:rPr lang="en-US" altLang="zh-CN" sz="1600" dirty="0">
                <a:solidFill>
                  <a:srgbClr val="BB2314"/>
                </a:solidFill>
              </a:rPr>
              <a:t>Drucker, P</a:t>
            </a:r>
            <a:r>
              <a:rPr lang="en-US" altLang="zh-CN" sz="1600" dirty="0"/>
              <a:t>. (2008). </a:t>
            </a:r>
            <a:r>
              <a:rPr lang="en-US" altLang="zh-CN" sz="1600" i="1" dirty="0"/>
              <a:t>The Essential </a:t>
            </a:r>
            <a:r>
              <a:rPr lang="en-US" altLang="zh-CN" sz="1600" i="1" dirty="0" err="1"/>
              <a:t>Drucker</a:t>
            </a:r>
            <a:r>
              <a:rPr lang="en-US" altLang="zh-CN" sz="1600" dirty="0"/>
              <a:t>. Harper Business.</a:t>
            </a:r>
          </a:p>
        </p:txBody>
      </p:sp>
    </p:spTree>
    <p:extLst>
      <p:ext uri="{BB962C8B-B14F-4D97-AF65-F5344CB8AC3E}">
        <p14:creationId xmlns:p14="http://schemas.microsoft.com/office/powerpoint/2010/main" val="402099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34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5</a:t>
            </a:r>
            <a:endParaRPr lang="es-ES" b="1" dirty="0"/>
          </a:p>
        </p:txBody>
      </p:sp>
      <p:sp>
        <p:nvSpPr>
          <p:cNvPr id="23" name="1 Título"/>
          <p:cNvSpPr txBox="1">
            <a:spLocks/>
          </p:cNvSpPr>
          <p:nvPr/>
        </p:nvSpPr>
        <p:spPr>
          <a:xfrm>
            <a:off x="399084" y="548680"/>
            <a:ext cx="78453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800" b="1" dirty="0" smtClean="0">
                <a:solidFill>
                  <a:schemeClr val="tx1">
                    <a:lumMod val="75000"/>
                    <a:lumOff val="25000"/>
                  </a:schemeClr>
                </a:solidFill>
              </a:rPr>
              <a:t>CURRENT </a:t>
            </a:r>
            <a:r>
              <a:rPr lang="es-HN" sz="4800" b="1" dirty="0" smtClean="0">
                <a:solidFill>
                  <a:srgbClr val="C00000"/>
                </a:solidFill>
              </a:rPr>
              <a:t>TOPICS</a:t>
            </a:r>
            <a:endParaRPr lang="es-HN" sz="4800" b="1" dirty="0">
              <a:solidFill>
                <a:srgbClr val="C00000"/>
              </a:solidFill>
            </a:endParaRPr>
          </a:p>
        </p:txBody>
      </p:sp>
      <p:sp>
        <p:nvSpPr>
          <p:cNvPr id="24" name="1 Título"/>
          <p:cNvSpPr txBox="1">
            <a:spLocks/>
          </p:cNvSpPr>
          <p:nvPr/>
        </p:nvSpPr>
        <p:spPr>
          <a:xfrm>
            <a:off x="467544" y="1124744"/>
            <a:ext cx="4520122"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1600" b="1" dirty="0" smtClean="0">
                <a:solidFill>
                  <a:schemeClr val="tx1">
                    <a:lumMod val="75000"/>
                    <a:lumOff val="25000"/>
                  </a:schemeClr>
                </a:solidFill>
              </a:rPr>
              <a:t>In Media</a:t>
            </a:r>
            <a:endParaRPr lang="es-HN" sz="1600" b="1" dirty="0" smtClean="0">
              <a:solidFill>
                <a:srgbClr val="FFC000"/>
              </a:solidFill>
            </a:endParaRPr>
          </a:p>
        </p:txBody>
      </p:sp>
      <p:pic>
        <p:nvPicPr>
          <p:cNvPr id="2" name="图片 1" descr="屏幕快照 2014-11-18 17.13.27.png"/>
          <p:cNvPicPr>
            <a:picLocks noChangeAspect="1"/>
          </p:cNvPicPr>
          <p:nvPr/>
        </p:nvPicPr>
        <p:blipFill rotWithShape="1">
          <a:blip r:embed="rId3">
            <a:extLst>
              <a:ext uri="{28A0092B-C50C-407E-A947-70E740481C1C}">
                <a14:useLocalDpi xmlns:a14="http://schemas.microsoft.com/office/drawing/2010/main" val="0"/>
              </a:ext>
            </a:extLst>
          </a:blip>
          <a:srcRect l="16794"/>
          <a:stretch/>
        </p:blipFill>
        <p:spPr>
          <a:xfrm>
            <a:off x="611559" y="1988840"/>
            <a:ext cx="4322929" cy="2880320"/>
          </a:xfrm>
          <a:prstGeom prst="rect">
            <a:avLst/>
          </a:prstGeom>
        </p:spPr>
      </p:pic>
      <p:sp>
        <p:nvSpPr>
          <p:cNvPr id="3" name="矩形 2"/>
          <p:cNvSpPr/>
          <p:nvPr/>
        </p:nvSpPr>
        <p:spPr>
          <a:xfrm>
            <a:off x="5292080" y="1844824"/>
            <a:ext cx="3312368" cy="3293209"/>
          </a:xfrm>
          <a:prstGeom prst="rect">
            <a:avLst/>
          </a:prstGeom>
        </p:spPr>
        <p:txBody>
          <a:bodyPr wrap="square">
            <a:spAutoFit/>
          </a:bodyPr>
          <a:lstStyle/>
          <a:p>
            <a:r>
              <a:rPr lang="en-US" altLang="zh-CN" sz="1600" dirty="0">
                <a:solidFill>
                  <a:schemeClr val="bg1">
                    <a:lumMod val="50000"/>
                  </a:schemeClr>
                </a:solidFill>
              </a:rPr>
              <a:t>In mid-August, the Atlanta Symphony Orchestra struck a peculiar bargain in an attempt of alleviating what would grow to become $20 million in the next year. The musicians had been locked out of their workplace since September 7</a:t>
            </a:r>
            <a:r>
              <a:rPr lang="en-US" altLang="zh-CN" sz="1600" baseline="30000" dirty="0">
                <a:solidFill>
                  <a:schemeClr val="bg1">
                    <a:lumMod val="50000"/>
                  </a:schemeClr>
                </a:solidFill>
              </a:rPr>
              <a:t>th</a:t>
            </a:r>
            <a:r>
              <a:rPr lang="en-US" altLang="zh-CN" sz="1600" dirty="0">
                <a:solidFill>
                  <a:schemeClr val="bg1">
                    <a:lumMod val="50000"/>
                  </a:schemeClr>
                </a:solidFill>
              </a:rPr>
              <a:t>, when was the day that the contracts expired, to November 8</a:t>
            </a:r>
            <a:r>
              <a:rPr lang="en-US" altLang="zh-CN" sz="1600" baseline="30000" dirty="0">
                <a:solidFill>
                  <a:schemeClr val="bg1">
                    <a:lumMod val="50000"/>
                  </a:schemeClr>
                </a:solidFill>
              </a:rPr>
              <a:t>th</a:t>
            </a:r>
            <a:r>
              <a:rPr lang="en-US" altLang="zh-CN" sz="1600" dirty="0">
                <a:solidFill>
                  <a:schemeClr val="bg1">
                    <a:lumMod val="50000"/>
                  </a:schemeClr>
                </a:solidFill>
              </a:rPr>
              <a:t>. Such kind of lockout happened in ASO two years ago. The ASO musicians and management finally agree to a four-year collective bargaining agreement. </a:t>
            </a:r>
            <a:endParaRPr lang="zh-CN" altLang="en-US" sz="1600" dirty="0">
              <a:solidFill>
                <a:schemeClr val="bg1">
                  <a:lumMod val="50000"/>
                </a:schemeClr>
              </a:solidFill>
            </a:endParaRPr>
          </a:p>
        </p:txBody>
      </p:sp>
      <p:sp>
        <p:nvSpPr>
          <p:cNvPr id="4" name="矩形 3"/>
          <p:cNvSpPr/>
          <p:nvPr/>
        </p:nvSpPr>
        <p:spPr>
          <a:xfrm>
            <a:off x="5364088" y="1484784"/>
            <a:ext cx="2724837" cy="369332"/>
          </a:xfrm>
          <a:prstGeom prst="rect">
            <a:avLst/>
          </a:prstGeom>
        </p:spPr>
        <p:txBody>
          <a:bodyPr wrap="none">
            <a:spAutoFit/>
          </a:bodyPr>
          <a:lstStyle/>
          <a:p>
            <a:r>
              <a:rPr lang="en-US" altLang="zh-CN" b="1" dirty="0"/>
              <a:t>Atlanta Symphony lockout</a:t>
            </a:r>
            <a:r>
              <a:rPr lang="en-US" altLang="zh-CN" dirty="0"/>
              <a:t> </a:t>
            </a:r>
            <a:endParaRPr lang="zh-CN" altLang="en-US" dirty="0"/>
          </a:p>
        </p:txBody>
      </p:sp>
      <p:sp>
        <p:nvSpPr>
          <p:cNvPr id="34" name="矩形 33"/>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pic>
        <p:nvPicPr>
          <p:cNvPr id="38" name="21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39" name="22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Tree>
    <p:extLst>
      <p:ext uri="{BB962C8B-B14F-4D97-AF65-F5344CB8AC3E}">
        <p14:creationId xmlns:p14="http://schemas.microsoft.com/office/powerpoint/2010/main" val="190573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34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6</a:t>
            </a:r>
            <a:endParaRPr lang="es-ES" b="1" dirty="0"/>
          </a:p>
        </p:txBody>
      </p:sp>
      <p:pic>
        <p:nvPicPr>
          <p:cNvPr id="36"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sp>
        <p:nvSpPr>
          <p:cNvPr id="23" name="1 Título"/>
          <p:cNvSpPr txBox="1">
            <a:spLocks/>
          </p:cNvSpPr>
          <p:nvPr/>
        </p:nvSpPr>
        <p:spPr>
          <a:xfrm>
            <a:off x="399084" y="548680"/>
            <a:ext cx="78453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4800" b="1" dirty="0">
                <a:solidFill>
                  <a:schemeClr val="tx1">
                    <a:lumMod val="75000"/>
                    <a:lumOff val="25000"/>
                  </a:schemeClr>
                </a:solidFill>
              </a:rPr>
              <a:t>CURRENT </a:t>
            </a:r>
            <a:r>
              <a:rPr lang="es-HN" altLang="zh-CN" sz="4800" b="1" dirty="0">
                <a:solidFill>
                  <a:srgbClr val="C00000"/>
                </a:solidFill>
              </a:rPr>
              <a:t>TOPICS</a:t>
            </a:r>
          </a:p>
        </p:txBody>
      </p:sp>
      <p:sp>
        <p:nvSpPr>
          <p:cNvPr id="24" name="1 Título"/>
          <p:cNvSpPr txBox="1">
            <a:spLocks/>
          </p:cNvSpPr>
          <p:nvPr/>
        </p:nvSpPr>
        <p:spPr>
          <a:xfrm>
            <a:off x="433636" y="1072236"/>
            <a:ext cx="4520122"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1600" b="1" dirty="0">
                <a:solidFill>
                  <a:schemeClr val="tx1">
                    <a:lumMod val="75000"/>
                    <a:lumOff val="25000"/>
                  </a:schemeClr>
                </a:solidFill>
              </a:rPr>
              <a:t>In Media</a:t>
            </a:r>
            <a:endParaRPr lang="es-HN" altLang="zh-CN" sz="1600" b="1" dirty="0">
              <a:solidFill>
                <a:srgbClr val="FFC000"/>
              </a:solidFill>
            </a:endParaRPr>
          </a:p>
        </p:txBody>
      </p:sp>
      <p:pic>
        <p:nvPicPr>
          <p:cNvPr id="22" name="21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25" name="24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pic>
        <p:nvPicPr>
          <p:cNvPr id="26" name="图片 25" descr="屏幕快照 2014-11-18 17.16.45.png"/>
          <p:cNvPicPr>
            <a:picLocks noChangeAspect="1"/>
          </p:cNvPicPr>
          <p:nvPr/>
        </p:nvPicPr>
        <p:blipFill rotWithShape="1">
          <a:blip r:embed="rId5">
            <a:extLst>
              <a:ext uri="{28A0092B-C50C-407E-A947-70E740481C1C}">
                <a14:useLocalDpi xmlns:a14="http://schemas.microsoft.com/office/drawing/2010/main" val="0"/>
              </a:ext>
            </a:extLst>
          </a:blip>
          <a:srcRect l="1000"/>
          <a:stretch/>
        </p:blipFill>
        <p:spPr>
          <a:xfrm>
            <a:off x="539552" y="2132856"/>
            <a:ext cx="4344666" cy="2856627"/>
          </a:xfrm>
          <a:prstGeom prst="rect">
            <a:avLst/>
          </a:prstGeom>
        </p:spPr>
      </p:pic>
      <p:sp>
        <p:nvSpPr>
          <p:cNvPr id="2" name="矩形 1"/>
          <p:cNvSpPr/>
          <p:nvPr/>
        </p:nvSpPr>
        <p:spPr>
          <a:xfrm>
            <a:off x="5580112" y="1340768"/>
            <a:ext cx="2327530" cy="369332"/>
          </a:xfrm>
          <a:prstGeom prst="rect">
            <a:avLst/>
          </a:prstGeom>
        </p:spPr>
        <p:txBody>
          <a:bodyPr wrap="none">
            <a:spAutoFit/>
          </a:bodyPr>
          <a:lstStyle/>
          <a:p>
            <a:pPr lvl="0"/>
            <a:r>
              <a:rPr lang="en-US" altLang="zh-CN" b="1" dirty="0" err="1"/>
              <a:t>Baumol’s</a:t>
            </a:r>
            <a:r>
              <a:rPr lang="en-US" altLang="zh-CN" b="1" dirty="0"/>
              <a:t> Cost Disease</a:t>
            </a:r>
            <a:endParaRPr lang="en-US" altLang="zh-CN" dirty="0"/>
          </a:p>
        </p:txBody>
      </p:sp>
      <p:sp>
        <p:nvSpPr>
          <p:cNvPr id="27" name="矩形 26"/>
          <p:cNvSpPr/>
          <p:nvPr/>
        </p:nvSpPr>
        <p:spPr>
          <a:xfrm>
            <a:off x="5394350" y="1988840"/>
            <a:ext cx="3570138" cy="3539430"/>
          </a:xfrm>
          <a:prstGeom prst="rect">
            <a:avLst/>
          </a:prstGeom>
        </p:spPr>
        <p:txBody>
          <a:bodyPr wrap="square">
            <a:spAutoFit/>
          </a:bodyPr>
          <a:lstStyle/>
          <a:p>
            <a:r>
              <a:rPr lang="en-US" altLang="zh-CN" sz="1600" dirty="0">
                <a:solidFill>
                  <a:srgbClr val="7F7F7F"/>
                </a:solidFill>
              </a:rPr>
              <a:t>Cost Disease is a phenomenon described by </a:t>
            </a:r>
            <a:r>
              <a:rPr lang="en-US" altLang="zh-CN" sz="1600" dirty="0" err="1">
                <a:solidFill>
                  <a:srgbClr val="7F7F7F"/>
                </a:solidFill>
              </a:rPr>
              <a:t>Baumol</a:t>
            </a:r>
            <a:r>
              <a:rPr lang="en-US" altLang="zh-CN" sz="1600" dirty="0">
                <a:solidFill>
                  <a:srgbClr val="7F7F7F"/>
                </a:solidFill>
              </a:rPr>
              <a:t> and Bowen in 1965. This theory points out the problem in arts organization area that there is no productivity gained associated with the rehearse and perform work whereas the costs increase overtime and the earned revenue growth is limited by market forces, thus arts organizations are pushed to be aggressively pursuit of contributed income just to balance the budget. Cost disease is a frequent topic in arts administration/management area. </a:t>
            </a:r>
            <a:endParaRPr lang="zh-CN" altLang="en-US" sz="1600" dirty="0">
              <a:solidFill>
                <a:srgbClr val="7F7F7F"/>
              </a:solidFill>
            </a:endParaRPr>
          </a:p>
        </p:txBody>
      </p:sp>
      <p:sp>
        <p:nvSpPr>
          <p:cNvPr id="28" name="矩形 27"/>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Tree>
    <p:extLst>
      <p:ext uri="{BB962C8B-B14F-4D97-AF65-F5344CB8AC3E}">
        <p14:creationId xmlns:p14="http://schemas.microsoft.com/office/powerpoint/2010/main" val="187442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399084" y="260648"/>
            <a:ext cx="61827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a:solidFill>
                  <a:schemeClr val="tx1">
                    <a:lumMod val="75000"/>
                    <a:lumOff val="25000"/>
                  </a:schemeClr>
                </a:solidFill>
              </a:rPr>
              <a:t>CURRENT </a:t>
            </a:r>
            <a:r>
              <a:rPr lang="es-HN" altLang="zh-CN" sz="5400" b="1" dirty="0">
                <a:solidFill>
                  <a:srgbClr val="C00000"/>
                </a:solidFill>
              </a:rPr>
              <a:t>TOPICS</a:t>
            </a:r>
          </a:p>
        </p:txBody>
      </p:sp>
      <p:sp>
        <p:nvSpPr>
          <p:cNvPr id="20" name="1 Título"/>
          <p:cNvSpPr txBox="1">
            <a:spLocks/>
          </p:cNvSpPr>
          <p:nvPr/>
        </p:nvSpPr>
        <p:spPr>
          <a:xfrm>
            <a:off x="408368" y="737276"/>
            <a:ext cx="4523672"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endParaRPr lang="es-HN" b="1" dirty="0" smtClean="0">
              <a:solidFill>
                <a:srgbClr val="C00000"/>
              </a:solidFill>
            </a:endParaRPr>
          </a:p>
        </p:txBody>
      </p:sp>
      <p:sp>
        <p:nvSpPr>
          <p:cNvPr id="24" name="1 Título"/>
          <p:cNvSpPr txBox="1">
            <a:spLocks/>
          </p:cNvSpPr>
          <p:nvPr/>
        </p:nvSpPr>
        <p:spPr>
          <a:xfrm>
            <a:off x="539552" y="908720"/>
            <a:ext cx="4520122"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1600" b="1" dirty="0" smtClean="0">
                <a:solidFill>
                  <a:schemeClr val="tx1">
                    <a:lumMod val="75000"/>
                    <a:lumOff val="25000"/>
                  </a:schemeClr>
                </a:solidFill>
              </a:rPr>
              <a:t>In Research</a:t>
            </a:r>
            <a:endParaRPr lang="es-HN" sz="1600" b="1" dirty="0" smtClean="0">
              <a:solidFill>
                <a:srgbClr val="FFC000"/>
              </a:solidFill>
            </a:endParaRPr>
          </a:p>
        </p:txBody>
      </p:sp>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7</a:t>
            </a:r>
            <a:endParaRPr lang="es-ES" b="1" dirty="0"/>
          </a:p>
        </p:txBody>
      </p:sp>
      <p:pic>
        <p:nvPicPr>
          <p:cNvPr id="48"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25" name="24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26" name="25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
        <p:nvSpPr>
          <p:cNvPr id="2" name="矩形 1"/>
          <p:cNvSpPr/>
          <p:nvPr/>
        </p:nvSpPr>
        <p:spPr>
          <a:xfrm>
            <a:off x="2411760" y="1196752"/>
            <a:ext cx="3392989" cy="369332"/>
          </a:xfrm>
          <a:prstGeom prst="rect">
            <a:avLst/>
          </a:prstGeom>
        </p:spPr>
        <p:txBody>
          <a:bodyPr wrap="none">
            <a:spAutoFit/>
          </a:bodyPr>
          <a:lstStyle/>
          <a:p>
            <a:pPr lvl="0"/>
            <a:r>
              <a:rPr lang="en-US" altLang="zh-CN" b="1" dirty="0"/>
              <a:t>D</a:t>
            </a:r>
            <a:r>
              <a:rPr lang="en-US" altLang="zh-CN" b="1" dirty="0" smtClean="0"/>
              <a:t>efinition </a:t>
            </a:r>
            <a:r>
              <a:rPr lang="en-US" altLang="zh-CN" b="1" dirty="0"/>
              <a:t>of the </a:t>
            </a:r>
            <a:r>
              <a:rPr lang="en-US" altLang="zh-CN" b="1" dirty="0" smtClean="0"/>
              <a:t>Nonprofit Sector</a:t>
            </a:r>
            <a:endParaRPr lang="en-US" altLang="zh-CN" dirty="0"/>
          </a:p>
        </p:txBody>
      </p:sp>
      <p:sp>
        <p:nvSpPr>
          <p:cNvPr id="27" name="3 CuadroTexto"/>
          <p:cNvSpPr txBox="1"/>
          <p:nvPr/>
        </p:nvSpPr>
        <p:spPr>
          <a:xfrm>
            <a:off x="395536" y="2924944"/>
            <a:ext cx="1944216" cy="738664"/>
          </a:xfrm>
          <a:prstGeom prst="rect">
            <a:avLst/>
          </a:prstGeom>
          <a:noFill/>
        </p:spPr>
        <p:txBody>
          <a:bodyPr wrap="square" lIns="0" tIns="0" rIns="0" bIns="0" numCol="1" spcCol="720000" rtlCol="0">
            <a:spAutoFit/>
          </a:bodyPr>
          <a:lstStyle/>
          <a:p>
            <a:pPr>
              <a:spcAft>
                <a:spcPts val="600"/>
              </a:spcAft>
            </a:pPr>
            <a:r>
              <a:rPr lang="en-US" sz="2400" b="1" dirty="0" smtClean="0">
                <a:solidFill>
                  <a:schemeClr val="bg1">
                    <a:lumMod val="50000"/>
                  </a:schemeClr>
                </a:solidFill>
              </a:rPr>
              <a:t>Arts Management</a:t>
            </a:r>
            <a:endParaRPr lang="es-ES" sz="2400" dirty="0">
              <a:solidFill>
                <a:schemeClr val="tx1">
                  <a:lumMod val="50000"/>
                  <a:lumOff val="50000"/>
                </a:schemeClr>
              </a:solidFill>
            </a:endParaRPr>
          </a:p>
        </p:txBody>
      </p:sp>
      <p:sp>
        <p:nvSpPr>
          <p:cNvPr id="3" name="右箭头 2"/>
          <p:cNvSpPr/>
          <p:nvPr/>
        </p:nvSpPr>
        <p:spPr>
          <a:xfrm>
            <a:off x="2339752" y="3212976"/>
            <a:ext cx="576064"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2987824" y="2708920"/>
            <a:ext cx="3456384" cy="369332"/>
          </a:xfrm>
          <a:prstGeom prst="rect">
            <a:avLst/>
          </a:prstGeom>
          <a:noFill/>
        </p:spPr>
        <p:txBody>
          <a:bodyPr wrap="square" rtlCol="0">
            <a:spAutoFit/>
          </a:bodyPr>
          <a:lstStyle/>
          <a:p>
            <a:r>
              <a:rPr kumimoji="1" lang="en-US" altLang="zh-CN" b="1" dirty="0" smtClean="0">
                <a:solidFill>
                  <a:srgbClr val="7F7F7F"/>
                </a:solidFill>
              </a:rPr>
              <a:t>Nonprofit Arts Organization</a:t>
            </a:r>
            <a:r>
              <a:rPr kumimoji="1" lang="en-US" altLang="zh-CN" b="1" dirty="0" smtClean="0">
                <a:solidFill>
                  <a:srgbClr val="7F7F7F"/>
                </a:solidFill>
                <a:latin typeface="Zapf Dingbats"/>
                <a:ea typeface="Zapf Dingbats"/>
                <a:cs typeface="Zapf Dingbats"/>
                <a:sym typeface="Zapf Dingbats"/>
              </a:rPr>
              <a:t>✪</a:t>
            </a:r>
            <a:endParaRPr kumimoji="1" lang="zh-CN" altLang="en-US" b="1" dirty="0">
              <a:solidFill>
                <a:srgbClr val="7F7F7F"/>
              </a:solidFill>
            </a:endParaRPr>
          </a:p>
        </p:txBody>
      </p:sp>
      <p:sp>
        <p:nvSpPr>
          <p:cNvPr id="18" name="文本框 17"/>
          <p:cNvSpPr txBox="1"/>
          <p:nvPr/>
        </p:nvSpPr>
        <p:spPr>
          <a:xfrm>
            <a:off x="2987824" y="3284984"/>
            <a:ext cx="3456384" cy="369332"/>
          </a:xfrm>
          <a:prstGeom prst="rect">
            <a:avLst/>
          </a:prstGeom>
          <a:noFill/>
        </p:spPr>
        <p:txBody>
          <a:bodyPr wrap="square" rtlCol="0">
            <a:spAutoFit/>
          </a:bodyPr>
          <a:lstStyle/>
          <a:p>
            <a:r>
              <a:rPr kumimoji="1" lang="en-US" altLang="zh-CN" b="1" dirty="0" smtClean="0"/>
              <a:t>For-profit Arts Organization</a:t>
            </a:r>
            <a:endParaRPr kumimoji="1" lang="zh-CN" altLang="en-US" b="1" dirty="0"/>
          </a:p>
        </p:txBody>
      </p:sp>
      <p:sp>
        <p:nvSpPr>
          <p:cNvPr id="5" name="文本框 4"/>
          <p:cNvSpPr txBox="1"/>
          <p:nvPr/>
        </p:nvSpPr>
        <p:spPr>
          <a:xfrm>
            <a:off x="6516216" y="2708920"/>
            <a:ext cx="2808312" cy="400110"/>
          </a:xfrm>
          <a:prstGeom prst="rect">
            <a:avLst/>
          </a:prstGeom>
          <a:noFill/>
        </p:spPr>
        <p:txBody>
          <a:bodyPr wrap="square" rtlCol="0">
            <a:spAutoFit/>
          </a:bodyPr>
          <a:lstStyle/>
          <a:p>
            <a:r>
              <a:rPr kumimoji="1" lang="en-US" altLang="zh-CN" sz="2000" b="1" dirty="0" smtClean="0">
                <a:solidFill>
                  <a:srgbClr val="7F7F7F"/>
                </a:solidFill>
              </a:rPr>
              <a:t>The Nonprofit Sector</a:t>
            </a:r>
            <a:endParaRPr kumimoji="1" lang="zh-CN" altLang="en-US" sz="2000" b="1" dirty="0">
              <a:solidFill>
                <a:srgbClr val="7F7F7F"/>
              </a:solidFill>
            </a:endParaRPr>
          </a:p>
        </p:txBody>
      </p:sp>
      <p:sp>
        <p:nvSpPr>
          <p:cNvPr id="21" name="右箭头 20"/>
          <p:cNvSpPr/>
          <p:nvPr/>
        </p:nvSpPr>
        <p:spPr>
          <a:xfrm>
            <a:off x="5940152" y="2852936"/>
            <a:ext cx="576064"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Tree>
    <p:extLst>
      <p:ext uri="{BB962C8B-B14F-4D97-AF65-F5344CB8AC3E}">
        <p14:creationId xmlns:p14="http://schemas.microsoft.com/office/powerpoint/2010/main" val="98350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399084" y="260648"/>
            <a:ext cx="61827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4800" b="1" dirty="0">
                <a:solidFill>
                  <a:schemeClr val="tx1">
                    <a:lumMod val="75000"/>
                    <a:lumOff val="25000"/>
                  </a:schemeClr>
                </a:solidFill>
              </a:rPr>
              <a:t>CURRENT </a:t>
            </a:r>
            <a:r>
              <a:rPr lang="es-HN" altLang="zh-CN" sz="4800" b="1" dirty="0">
                <a:solidFill>
                  <a:srgbClr val="C00000"/>
                </a:solidFill>
              </a:rPr>
              <a:t>TOPICS</a:t>
            </a:r>
            <a:endParaRPr lang="es-HN" altLang="zh-CN" sz="4800" b="1" dirty="0">
              <a:solidFill>
                <a:srgbClr val="C00000"/>
              </a:solidFill>
            </a:endParaRPr>
          </a:p>
        </p:txBody>
      </p:sp>
      <p:sp>
        <p:nvSpPr>
          <p:cNvPr id="20" name="1 Título"/>
          <p:cNvSpPr txBox="1">
            <a:spLocks/>
          </p:cNvSpPr>
          <p:nvPr/>
        </p:nvSpPr>
        <p:spPr>
          <a:xfrm>
            <a:off x="408368" y="737276"/>
            <a:ext cx="4523672"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endParaRPr lang="es-HN" b="1" dirty="0" smtClean="0">
              <a:solidFill>
                <a:srgbClr val="C00000"/>
              </a:solidFill>
            </a:endParaRPr>
          </a:p>
        </p:txBody>
      </p:sp>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9</a:t>
            </a:r>
            <a:endParaRPr lang="es-ES" b="1" dirty="0"/>
          </a:p>
        </p:txBody>
      </p:sp>
      <p:pic>
        <p:nvPicPr>
          <p:cNvPr id="48"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224" y="6348760"/>
            <a:ext cx="363192" cy="363192"/>
          </a:xfrm>
          <a:prstGeom prst="rect">
            <a:avLst/>
          </a:prstGeom>
        </p:spPr>
      </p:pic>
      <p:pic>
        <p:nvPicPr>
          <p:cNvPr id="16" name="15 Imagen">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7467698" y="6356230"/>
            <a:ext cx="363192" cy="363192"/>
          </a:xfrm>
          <a:prstGeom prst="rect">
            <a:avLst/>
          </a:prstGeom>
        </p:spPr>
      </p:pic>
      <p:sp>
        <p:nvSpPr>
          <p:cNvPr id="17" name="文本框 16"/>
          <p:cNvSpPr txBox="1"/>
          <p:nvPr/>
        </p:nvSpPr>
        <p:spPr>
          <a:xfrm>
            <a:off x="539552" y="1772816"/>
            <a:ext cx="4536504" cy="461665"/>
          </a:xfrm>
          <a:prstGeom prst="rect">
            <a:avLst/>
          </a:prstGeom>
          <a:noFill/>
        </p:spPr>
        <p:txBody>
          <a:bodyPr wrap="square" rtlCol="0">
            <a:spAutoFit/>
          </a:bodyPr>
          <a:lstStyle/>
          <a:p>
            <a:r>
              <a:rPr kumimoji="1" lang="en-US" altLang="zh-CN" sz="2400" b="1" dirty="0" smtClean="0">
                <a:solidFill>
                  <a:srgbClr val="7F7F7F"/>
                </a:solidFill>
              </a:rPr>
              <a:t>The Nonprofit Sector in the U.S.</a:t>
            </a:r>
            <a:endParaRPr kumimoji="1" lang="zh-CN" altLang="en-US" sz="2400" b="1" dirty="0">
              <a:solidFill>
                <a:srgbClr val="7F7F7F"/>
              </a:solidFill>
            </a:endParaRPr>
          </a:p>
        </p:txBody>
      </p:sp>
      <p:graphicFrame>
        <p:nvGraphicFramePr>
          <p:cNvPr id="2" name="图表 1"/>
          <p:cNvGraphicFramePr/>
          <p:nvPr>
            <p:extLst>
              <p:ext uri="{D42A27DB-BD31-4B8C-83A1-F6EECF244321}">
                <p14:modId xmlns:p14="http://schemas.microsoft.com/office/powerpoint/2010/main" val="3867635348"/>
              </p:ext>
            </p:extLst>
          </p:nvPr>
        </p:nvGraphicFramePr>
        <p:xfrm>
          <a:off x="3275856" y="1628800"/>
          <a:ext cx="5400600" cy="3816424"/>
        </p:xfrm>
        <a:graphic>
          <a:graphicData uri="http://schemas.openxmlformats.org/drawingml/2006/chart">
            <c:chart xmlns:c="http://schemas.openxmlformats.org/drawingml/2006/chart" xmlns:r="http://schemas.openxmlformats.org/officeDocument/2006/relationships" r:id="rId5"/>
          </a:graphicData>
        </a:graphic>
      </p:graphicFrame>
      <p:sp>
        <p:nvSpPr>
          <p:cNvPr id="3" name="文本框 2"/>
          <p:cNvSpPr txBox="1"/>
          <p:nvPr/>
        </p:nvSpPr>
        <p:spPr>
          <a:xfrm>
            <a:off x="5292080" y="4653136"/>
            <a:ext cx="3384376" cy="276999"/>
          </a:xfrm>
          <a:prstGeom prst="rect">
            <a:avLst/>
          </a:prstGeom>
          <a:noFill/>
        </p:spPr>
        <p:txBody>
          <a:bodyPr wrap="square" rtlCol="0">
            <a:spAutoFit/>
          </a:bodyPr>
          <a:lstStyle/>
          <a:p>
            <a:r>
              <a:rPr kumimoji="1" lang="en-US" altLang="zh-CN" sz="1200" dirty="0" smtClean="0"/>
              <a:t>Internal Revenue Service Data Book, 2009</a:t>
            </a:r>
            <a:endParaRPr kumimoji="1" lang="zh-CN" altLang="en-US" sz="1200" dirty="0"/>
          </a:p>
        </p:txBody>
      </p:sp>
      <p:sp>
        <p:nvSpPr>
          <p:cNvPr id="18" name="矩形 17"/>
          <p:cNvSpPr/>
          <p:nvPr/>
        </p:nvSpPr>
        <p:spPr>
          <a:xfrm>
            <a:off x="-2286000" y="6309320"/>
            <a:ext cx="4572000" cy="369332"/>
          </a:xfrm>
          <a:prstGeom prst="rect">
            <a:avLst/>
          </a:prstGeom>
        </p:spPr>
        <p:txBody>
          <a:bodyPr>
            <a:spAutoFit/>
          </a:bodyPr>
          <a:lstStyle/>
          <a:p>
            <a:pPr algn="r"/>
            <a:r>
              <a:rPr lang="en-US" altLang="zh-CN" sz="900" b="1" dirty="0">
                <a:solidFill>
                  <a:srgbClr val="FFC000"/>
                </a:solidFill>
              </a:rPr>
              <a:t>Lu Zhang</a:t>
            </a:r>
          </a:p>
          <a:p>
            <a:pPr algn="r"/>
            <a:r>
              <a:rPr lang="en-US" altLang="zh-CN" sz="900" dirty="0">
                <a:solidFill>
                  <a:schemeClr val="bg1"/>
                </a:solidFill>
              </a:rPr>
              <a:t>lzhang15@masonlive.gmu.edu</a:t>
            </a:r>
          </a:p>
        </p:txBody>
      </p:sp>
    </p:spTree>
    <p:extLst>
      <p:ext uri="{BB962C8B-B14F-4D97-AF65-F5344CB8AC3E}">
        <p14:creationId xmlns:p14="http://schemas.microsoft.com/office/powerpoint/2010/main" val="17340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951</Words>
  <Application>Microsoft Macintosh PowerPoint</Application>
  <PresentationFormat>全屏显示(4:3)</PresentationFormat>
  <Paragraphs>114</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Tema de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©MediaInteractive</dc:title>
  <dc:creator>Design</dc:creator>
  <cp:lastModifiedBy>lydiazhang zhang</cp:lastModifiedBy>
  <cp:revision>58</cp:revision>
  <dcterms:created xsi:type="dcterms:W3CDTF">2010-06-24T19:27:56Z</dcterms:created>
  <dcterms:modified xsi:type="dcterms:W3CDTF">2014-11-19T10:47:12Z</dcterms:modified>
</cp:coreProperties>
</file>